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9" r:id="rId5"/>
    <p:sldMasterId id="2147483681" r:id="rId6"/>
  </p:sldMasterIdLst>
  <p:notesMasterIdLst>
    <p:notesMasterId r:id="rId37"/>
  </p:notesMasterIdLst>
  <p:handoutMasterIdLst>
    <p:handoutMasterId r:id="rId38"/>
  </p:handoutMasterIdLst>
  <p:sldIdLst>
    <p:sldId id="278" r:id="rId7"/>
    <p:sldId id="279" r:id="rId8"/>
    <p:sldId id="280" r:id="rId9"/>
    <p:sldId id="281" r:id="rId10"/>
    <p:sldId id="282" r:id="rId11"/>
    <p:sldId id="285" r:id="rId12"/>
    <p:sldId id="286" r:id="rId13"/>
    <p:sldId id="287" r:id="rId14"/>
    <p:sldId id="289" r:id="rId15"/>
    <p:sldId id="290" r:id="rId16"/>
    <p:sldId id="307" r:id="rId17"/>
    <p:sldId id="308" r:id="rId18"/>
    <p:sldId id="310" r:id="rId19"/>
    <p:sldId id="309" r:id="rId20"/>
    <p:sldId id="312" r:id="rId21"/>
    <p:sldId id="311" r:id="rId22"/>
    <p:sldId id="291" r:id="rId23"/>
    <p:sldId id="296" r:id="rId24"/>
    <p:sldId id="298" r:id="rId25"/>
    <p:sldId id="299" r:id="rId26"/>
    <p:sldId id="300" r:id="rId27"/>
    <p:sldId id="302" r:id="rId28"/>
    <p:sldId id="297" r:id="rId29"/>
    <p:sldId id="303" r:id="rId30"/>
    <p:sldId id="304" r:id="rId31"/>
    <p:sldId id="305" r:id="rId32"/>
    <p:sldId id="292" r:id="rId33"/>
    <p:sldId id="293" r:id="rId34"/>
    <p:sldId id="295" r:id="rId35"/>
    <p:sldId id="30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2AB316-B782-5DC1-BA69-1522844EFC13}" name="Ming Xuan Chua" initials="MC" userId="S::z5159352@ad.unsw.edu.au::ea5f0c18-1341-43c3-92ed-9a7ea7c9636e" providerId="AD"/>
  <p188:author id="{8C970C47-C962-B8CA-946C-23C2CE9020FA}" name="Raghav Hariharan" initials="RH" userId="Raghav Hariharan"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43CBCC-A6A7-47CF-93E5-70A131FB5771}" v="10" dt="2022-06-19T10:50:17.204"/>
    <p1510:client id="{8BE970D9-BE8B-4ACB-B27D-1E1E208CC213}" v="8" dt="2022-06-19T10:52:33.540"/>
    <p1510:client id="{A41E5ECA-D02C-4F22-B797-D8695D804D45}" v="1914" dt="2022-03-08T23:45:47.364"/>
    <p1510:client id="{B90EE1C4-E1D6-7B58-EBA4-4A6D9E2E0068}" v="71" dt="2022-05-29T03:13:40.232"/>
    <p1510:client id="{CD3CDEE3-8BB7-419B-95CE-040422836FEB}" v="2" dt="2022-03-08T02:03:49.460"/>
    <p1510:client id="{FE57F679-66FD-4F27-A293-BB43675FBB33}" v="2" dt="2022-03-08T05:28:37.2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viewProps" Target="view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6/11/relationships/changesInfo" Target="changesInfos/changesInfo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ghav Hariharan" userId="S::z5162972@ad.unsw.edu.au::047bd1c5-7273-43d5-b084-bf3b112eaa1d" providerId="AD" clId="Web-{1443CBCC-A6A7-47CF-93E5-70A131FB5771}"/>
    <pc:docChg chg="modSld">
      <pc:chgData name="Raghav Hariharan" userId="S::z5162972@ad.unsw.edu.au::047bd1c5-7273-43d5-b084-bf3b112eaa1d" providerId="AD" clId="Web-{1443CBCC-A6A7-47CF-93E5-70A131FB5771}" dt="2022-06-19T10:50:15.954" v="5"/>
      <pc:docMkLst>
        <pc:docMk/>
      </pc:docMkLst>
      <pc:sldChg chg="modSp">
        <pc:chgData name="Raghav Hariharan" userId="S::z5162972@ad.unsw.edu.au::047bd1c5-7273-43d5-b084-bf3b112eaa1d" providerId="AD" clId="Web-{1443CBCC-A6A7-47CF-93E5-70A131FB5771}" dt="2022-06-19T10:50:05.407" v="2"/>
        <pc:sldMkLst>
          <pc:docMk/>
          <pc:sldMk cId="2424429905" sldId="307"/>
        </pc:sldMkLst>
        <pc:graphicFrameChg chg="mod modGraphic">
          <ac:chgData name="Raghav Hariharan" userId="S::z5162972@ad.unsw.edu.au::047bd1c5-7273-43d5-b084-bf3b112eaa1d" providerId="AD" clId="Web-{1443CBCC-A6A7-47CF-93E5-70A131FB5771}" dt="2022-06-19T10:50:05.407" v="2"/>
          <ac:graphicFrameMkLst>
            <pc:docMk/>
            <pc:sldMk cId="2424429905" sldId="307"/>
            <ac:graphicFrameMk id="7" creationId="{F131C432-8991-D5FD-D148-9DD4A9EC843B}"/>
          </ac:graphicFrameMkLst>
        </pc:graphicFrameChg>
      </pc:sldChg>
      <pc:sldChg chg="modSp">
        <pc:chgData name="Raghav Hariharan" userId="S::z5162972@ad.unsw.edu.au::047bd1c5-7273-43d5-b084-bf3b112eaa1d" providerId="AD" clId="Web-{1443CBCC-A6A7-47CF-93E5-70A131FB5771}" dt="2022-06-19T10:50:15.954" v="5"/>
        <pc:sldMkLst>
          <pc:docMk/>
          <pc:sldMk cId="3175242202" sldId="308"/>
        </pc:sldMkLst>
        <pc:graphicFrameChg chg="mod modGraphic">
          <ac:chgData name="Raghav Hariharan" userId="S::z5162972@ad.unsw.edu.au::047bd1c5-7273-43d5-b084-bf3b112eaa1d" providerId="AD" clId="Web-{1443CBCC-A6A7-47CF-93E5-70A131FB5771}" dt="2022-06-19T10:50:15.954" v="5"/>
          <ac:graphicFrameMkLst>
            <pc:docMk/>
            <pc:sldMk cId="3175242202" sldId="308"/>
            <ac:graphicFrameMk id="7" creationId="{F131C432-8991-D5FD-D148-9DD4A9EC843B}"/>
          </ac:graphicFrameMkLst>
        </pc:graphicFrameChg>
      </pc:sldChg>
    </pc:docChg>
  </pc:docChgLst>
  <pc:docChgLst>
    <pc:chgData name="Raghav Hariharan" userId="S::z5162972@ad.unsw.edu.au::047bd1c5-7273-43d5-b084-bf3b112eaa1d" providerId="AD" clId="Web-{8BE970D9-BE8B-4ACB-B27D-1E1E208CC213}"/>
    <pc:docChg chg="modSld">
      <pc:chgData name="Raghav Hariharan" userId="S::z5162972@ad.unsw.edu.au::047bd1c5-7273-43d5-b084-bf3b112eaa1d" providerId="AD" clId="Web-{8BE970D9-BE8B-4ACB-B27D-1E1E208CC213}" dt="2022-06-19T10:52:32.478" v="3"/>
      <pc:docMkLst>
        <pc:docMk/>
      </pc:docMkLst>
      <pc:sldChg chg="modSp">
        <pc:chgData name="Raghav Hariharan" userId="S::z5162972@ad.unsw.edu.au::047bd1c5-7273-43d5-b084-bf3b112eaa1d" providerId="AD" clId="Web-{8BE970D9-BE8B-4ACB-B27D-1E1E208CC213}" dt="2022-06-19T10:52:32.478" v="3"/>
        <pc:sldMkLst>
          <pc:docMk/>
          <pc:sldMk cId="2424429905" sldId="307"/>
        </pc:sldMkLst>
        <pc:graphicFrameChg chg="mod modGraphic">
          <ac:chgData name="Raghav Hariharan" userId="S::z5162972@ad.unsw.edu.au::047bd1c5-7273-43d5-b084-bf3b112eaa1d" providerId="AD" clId="Web-{8BE970D9-BE8B-4ACB-B27D-1E1E208CC213}" dt="2022-06-19T10:52:32.478" v="3"/>
          <ac:graphicFrameMkLst>
            <pc:docMk/>
            <pc:sldMk cId="2424429905" sldId="307"/>
            <ac:graphicFrameMk id="7" creationId="{F131C432-8991-D5FD-D148-9DD4A9EC843B}"/>
          </ac:graphicFrameMkLst>
        </pc:graphicFrameChg>
      </pc:sldChg>
      <pc:sldChg chg="modSp">
        <pc:chgData name="Raghav Hariharan" userId="S::z5162972@ad.unsw.edu.au::047bd1c5-7273-43d5-b084-bf3b112eaa1d" providerId="AD" clId="Web-{8BE970D9-BE8B-4ACB-B27D-1E1E208CC213}" dt="2022-06-19T10:52:29.009" v="1"/>
        <pc:sldMkLst>
          <pc:docMk/>
          <pc:sldMk cId="3175242202" sldId="308"/>
        </pc:sldMkLst>
        <pc:graphicFrameChg chg="mod modGraphic">
          <ac:chgData name="Raghav Hariharan" userId="S::z5162972@ad.unsw.edu.au::047bd1c5-7273-43d5-b084-bf3b112eaa1d" providerId="AD" clId="Web-{8BE970D9-BE8B-4ACB-B27D-1E1E208CC213}" dt="2022-06-19T10:52:29.009" v="1"/>
          <ac:graphicFrameMkLst>
            <pc:docMk/>
            <pc:sldMk cId="3175242202" sldId="308"/>
            <ac:graphicFrameMk id="7" creationId="{F131C432-8991-D5FD-D148-9DD4A9EC843B}"/>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425C8D-C5AF-9F4F-9E24-5C2DC72753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021E46C-AA4E-214A-A45C-A09C6AE0B0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7442EA-0DF9-924B-8435-17D563E57ACA}" type="datetimeFigureOut">
              <a:rPr lang="en-US" smtClean="0"/>
              <a:t>6/23/2022</a:t>
            </a:fld>
            <a:endParaRPr lang="en-US"/>
          </a:p>
        </p:txBody>
      </p:sp>
      <p:sp>
        <p:nvSpPr>
          <p:cNvPr id="4" name="Footer Placeholder 3">
            <a:extLst>
              <a:ext uri="{FF2B5EF4-FFF2-40B4-BE49-F238E27FC236}">
                <a16:creationId xmlns:a16="http://schemas.microsoft.com/office/drawing/2014/main" id="{40AAFBB1-2BB3-DA46-A158-0722D5A310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7D7EA5-B09A-264C-ABF4-E27232AD2E1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321C2-EC5F-E04A-AFC0-A1F418A559B9}" type="slidenum">
              <a:rPr lang="en-US" smtClean="0"/>
              <a:t>‹#›</a:t>
            </a:fld>
            <a:endParaRPr lang="en-US"/>
          </a:p>
        </p:txBody>
      </p:sp>
    </p:spTree>
    <p:extLst>
      <p:ext uri="{BB962C8B-B14F-4D97-AF65-F5344CB8AC3E}">
        <p14:creationId xmlns:p14="http://schemas.microsoft.com/office/powerpoint/2010/main" val="1946381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955B6-3D2D-2944-B7F4-FE074C92CB41}" type="datetimeFigureOut">
              <a:rPr lang="en-US" smtClean="0"/>
              <a:t>6/23/2022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6ACD0-BE8A-3D4B-8E89-B0E6ACFF594E}" type="slidenum">
              <a:rPr lang="en-US" smtClean="0"/>
              <a:t>‹#›</a:t>
            </a:fld>
            <a:endParaRPr lang="en-US"/>
          </a:p>
        </p:txBody>
      </p:sp>
    </p:spTree>
    <p:extLst>
      <p:ext uri="{BB962C8B-B14F-4D97-AF65-F5344CB8AC3E}">
        <p14:creationId xmlns:p14="http://schemas.microsoft.com/office/powerpoint/2010/main" val="3859273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52D8F1-025F-1B45-BD8A-D1664CE56EAC}"/>
              </a:ext>
            </a:extLst>
          </p:cNvPr>
          <p:cNvPicPr>
            <a:picLocks noChangeAspect="1"/>
          </p:cNvPicPr>
          <p:nvPr userDrawn="1"/>
        </p:nvPicPr>
        <p:blipFill>
          <a:blip r:embed="rId2"/>
          <a:stretch>
            <a:fillRect/>
          </a:stretch>
        </p:blipFill>
        <p:spPr>
          <a:xfrm>
            <a:off x="2273346" y="-446589"/>
            <a:ext cx="7124888" cy="7674796"/>
          </a:xfrm>
          <a:prstGeom prst="rect">
            <a:avLst/>
          </a:prstGeom>
        </p:spPr>
      </p:pic>
      <p:sp>
        <p:nvSpPr>
          <p:cNvPr id="8" name="Rectangle 7">
            <a:extLst>
              <a:ext uri="{FF2B5EF4-FFF2-40B4-BE49-F238E27FC236}">
                <a16:creationId xmlns:a16="http://schemas.microsoft.com/office/drawing/2014/main" id="{CE976E31-1EA1-274A-A1AD-5915E61D3EEC}"/>
              </a:ext>
            </a:extLst>
          </p:cNvPr>
          <p:cNvSpPr/>
          <p:nvPr userDrawn="1"/>
        </p:nvSpPr>
        <p:spPr>
          <a:xfrm>
            <a:off x="10010233" y="0"/>
            <a:ext cx="2183586"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UNSW Sydney Logo">
            <a:extLst>
              <a:ext uri="{FF2B5EF4-FFF2-40B4-BE49-F238E27FC236}">
                <a16:creationId xmlns:a16="http://schemas.microsoft.com/office/drawing/2014/main" id="{F0BF8575-4955-BC4A-80DE-4BF637C59C7B}"/>
              </a:ext>
            </a:extLst>
          </p:cNvPr>
          <p:cNvPicPr>
            <a:picLocks noChangeAspect="1"/>
          </p:cNvPicPr>
          <p:nvPr userDrawn="1"/>
        </p:nvPicPr>
        <p:blipFill>
          <a:blip r:embed="rId3"/>
          <a:srcRect/>
          <a:stretch/>
        </p:blipFill>
        <p:spPr>
          <a:xfrm>
            <a:off x="10593240" y="522000"/>
            <a:ext cx="1188000" cy="1240241"/>
          </a:xfrm>
          <a:prstGeom prst="rect">
            <a:avLst/>
          </a:prstGeom>
        </p:spPr>
      </p:pic>
      <p:sp>
        <p:nvSpPr>
          <p:cNvPr id="10" name="Title Placeholder 1">
            <a:extLst>
              <a:ext uri="{FF2B5EF4-FFF2-40B4-BE49-F238E27FC236}">
                <a16:creationId xmlns:a16="http://schemas.microsoft.com/office/drawing/2014/main" id="{86AF8517-E0F0-4998-8AA8-25A0DD8EF33A}"/>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US"/>
              <a:t>Click to edit Master title style</a:t>
            </a:r>
          </a:p>
        </p:txBody>
      </p:sp>
      <p:sp>
        <p:nvSpPr>
          <p:cNvPr id="11" name="Text Placeholder 2">
            <a:extLst>
              <a:ext uri="{FF2B5EF4-FFF2-40B4-BE49-F238E27FC236}">
                <a16:creationId xmlns:a16="http://schemas.microsoft.com/office/drawing/2014/main" id="{D34C583A-86D7-4AD9-912C-AA86DC354559}"/>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a:t>Secondary details go here</a:t>
            </a:r>
          </a:p>
        </p:txBody>
      </p:sp>
    </p:spTree>
    <p:extLst>
      <p:ext uri="{BB962C8B-B14F-4D97-AF65-F5344CB8AC3E}">
        <p14:creationId xmlns:p14="http://schemas.microsoft.com/office/powerpoint/2010/main" val="3319605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7D6A8-8593-4C21-938E-8349B6D2FBE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F9A56A4-BCFE-444A-B799-3003156ECF65}"/>
              </a:ext>
            </a:extLst>
          </p:cNvPr>
          <p:cNvSpPr>
            <a:spLocks noGrp="1"/>
          </p:cNvSpPr>
          <p:nvPr>
            <p:ph type="dt" sz="half" idx="10"/>
          </p:nvPr>
        </p:nvSpPr>
        <p:spPr/>
        <p:txBody>
          <a:bodyPr/>
          <a:lstStyle/>
          <a:p>
            <a:fld id="{2A3090FF-0D07-44EF-BE91-92BA9AB775B9}" type="datetimeFigureOut">
              <a:rPr lang="en-AU" smtClean="0"/>
              <a:t>23/06/2022</a:t>
            </a:fld>
            <a:endParaRPr lang="en-AU"/>
          </a:p>
        </p:txBody>
      </p:sp>
      <p:sp>
        <p:nvSpPr>
          <p:cNvPr id="4" name="Footer Placeholder 3">
            <a:extLst>
              <a:ext uri="{FF2B5EF4-FFF2-40B4-BE49-F238E27FC236}">
                <a16:creationId xmlns:a16="http://schemas.microsoft.com/office/drawing/2014/main" id="{33661598-FDFF-4254-A4A3-B4A979362993}"/>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F24BB6E-0C9C-4308-81D1-8B331EC18F2D}"/>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3781294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421E-C230-4985-A55F-249E4712D5D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9B1106-1747-47C6-AD4D-1ED872037F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E6605EE-6C12-4B09-B328-5FC771964EB0}"/>
              </a:ext>
            </a:extLst>
          </p:cNvPr>
          <p:cNvSpPr>
            <a:spLocks noGrp="1"/>
          </p:cNvSpPr>
          <p:nvPr>
            <p:ph type="dt" sz="half" idx="10"/>
          </p:nvPr>
        </p:nvSpPr>
        <p:spPr/>
        <p:txBody>
          <a:bodyPr/>
          <a:lstStyle/>
          <a:p>
            <a:fld id="{2A3090FF-0D07-44EF-BE91-92BA9AB775B9}" type="datetimeFigureOut">
              <a:rPr lang="en-AU" smtClean="0"/>
              <a:t>23/06/2022</a:t>
            </a:fld>
            <a:endParaRPr lang="en-AU"/>
          </a:p>
        </p:txBody>
      </p:sp>
      <p:sp>
        <p:nvSpPr>
          <p:cNvPr id="5" name="Footer Placeholder 4">
            <a:extLst>
              <a:ext uri="{FF2B5EF4-FFF2-40B4-BE49-F238E27FC236}">
                <a16:creationId xmlns:a16="http://schemas.microsoft.com/office/drawing/2014/main" id="{39B7F1C5-E024-4AB0-B408-32F5C1A10AB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9489FD8-71FE-4137-8FE6-DC2A193CC355}"/>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1263216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5695-8E0F-403A-9CD7-62C032F7690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C05A9F9-AE68-4F94-9E5E-068EE37349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C93A7560-CAFD-4E61-95FB-BDA485201B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9DDD9F1-1A2C-48B2-B5C9-C73A7289C320}"/>
              </a:ext>
            </a:extLst>
          </p:cNvPr>
          <p:cNvSpPr>
            <a:spLocks noGrp="1"/>
          </p:cNvSpPr>
          <p:nvPr>
            <p:ph type="dt" sz="half" idx="10"/>
          </p:nvPr>
        </p:nvSpPr>
        <p:spPr/>
        <p:txBody>
          <a:bodyPr/>
          <a:lstStyle/>
          <a:p>
            <a:fld id="{2A3090FF-0D07-44EF-BE91-92BA9AB775B9}" type="datetimeFigureOut">
              <a:rPr lang="en-AU" smtClean="0"/>
              <a:t>23/06/2022</a:t>
            </a:fld>
            <a:endParaRPr lang="en-AU"/>
          </a:p>
        </p:txBody>
      </p:sp>
      <p:sp>
        <p:nvSpPr>
          <p:cNvPr id="6" name="Footer Placeholder 5">
            <a:extLst>
              <a:ext uri="{FF2B5EF4-FFF2-40B4-BE49-F238E27FC236}">
                <a16:creationId xmlns:a16="http://schemas.microsoft.com/office/drawing/2014/main" id="{6B3D520C-6BAD-40E9-A2B0-8BFA83635E1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E604E87-51E9-4833-AA93-39FB9ED72BE2}"/>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139632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9467-6CA3-4111-A4AE-FFD0F459C1D4}"/>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E09CDFA-8C89-4FC7-83CB-4B6BD3F030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C0D324-2CEE-48D7-AB8D-9EB56FF323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35C84E4-E747-422F-823D-ABB103E22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6CBDB2-558E-4410-815E-BC17CE86EE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BD73ABA-F022-4A2D-BC50-6EFA1A189B4A}"/>
              </a:ext>
            </a:extLst>
          </p:cNvPr>
          <p:cNvSpPr>
            <a:spLocks noGrp="1"/>
          </p:cNvSpPr>
          <p:nvPr>
            <p:ph type="dt" sz="half" idx="10"/>
          </p:nvPr>
        </p:nvSpPr>
        <p:spPr/>
        <p:txBody>
          <a:bodyPr/>
          <a:lstStyle/>
          <a:p>
            <a:fld id="{2A3090FF-0D07-44EF-BE91-92BA9AB775B9}" type="datetimeFigureOut">
              <a:rPr lang="en-AU" smtClean="0"/>
              <a:t>23/06/2022</a:t>
            </a:fld>
            <a:endParaRPr lang="en-AU"/>
          </a:p>
        </p:txBody>
      </p:sp>
      <p:sp>
        <p:nvSpPr>
          <p:cNvPr id="8" name="Footer Placeholder 7">
            <a:extLst>
              <a:ext uri="{FF2B5EF4-FFF2-40B4-BE49-F238E27FC236}">
                <a16:creationId xmlns:a16="http://schemas.microsoft.com/office/drawing/2014/main" id="{0119AFDB-C42E-463D-B00B-B7C3F2C195E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3508F5CF-1000-4107-8B86-354403242CE2}"/>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3707742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7D6A8-8593-4C21-938E-8349B6D2FBE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F9A56A4-BCFE-444A-B799-3003156ECF65}"/>
              </a:ext>
            </a:extLst>
          </p:cNvPr>
          <p:cNvSpPr>
            <a:spLocks noGrp="1"/>
          </p:cNvSpPr>
          <p:nvPr>
            <p:ph type="dt" sz="half" idx="10"/>
          </p:nvPr>
        </p:nvSpPr>
        <p:spPr/>
        <p:txBody>
          <a:bodyPr/>
          <a:lstStyle/>
          <a:p>
            <a:fld id="{2A3090FF-0D07-44EF-BE91-92BA9AB775B9}" type="datetimeFigureOut">
              <a:rPr lang="en-AU" smtClean="0"/>
              <a:t>23/06/2022</a:t>
            </a:fld>
            <a:endParaRPr lang="en-AU"/>
          </a:p>
        </p:txBody>
      </p:sp>
      <p:sp>
        <p:nvSpPr>
          <p:cNvPr id="4" name="Footer Placeholder 3">
            <a:extLst>
              <a:ext uri="{FF2B5EF4-FFF2-40B4-BE49-F238E27FC236}">
                <a16:creationId xmlns:a16="http://schemas.microsoft.com/office/drawing/2014/main" id="{33661598-FDFF-4254-A4A3-B4A979362993}"/>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F24BB6E-0C9C-4308-81D1-8B331EC18F2D}"/>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3997384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8177DF-154E-A742-8FEF-9A9493EABE44}"/>
              </a:ext>
            </a:extLst>
          </p:cNvPr>
          <p:cNvPicPr>
            <a:picLocks noChangeAspect="1"/>
          </p:cNvPicPr>
          <p:nvPr userDrawn="1"/>
        </p:nvPicPr>
        <p:blipFill>
          <a:blip r:embed="rId2"/>
          <a:stretch>
            <a:fillRect/>
          </a:stretch>
        </p:blipFill>
        <p:spPr>
          <a:xfrm rot="5635519">
            <a:off x="434031" y="-748389"/>
            <a:ext cx="7756149" cy="8354779"/>
          </a:xfrm>
          <a:prstGeom prst="rect">
            <a:avLst/>
          </a:prstGeom>
        </p:spPr>
      </p:pic>
      <p:sp>
        <p:nvSpPr>
          <p:cNvPr id="7" name="Rectangle 6">
            <a:extLst>
              <a:ext uri="{FF2B5EF4-FFF2-40B4-BE49-F238E27FC236}">
                <a16:creationId xmlns:a16="http://schemas.microsoft.com/office/drawing/2014/main" id="{8FBC9DD3-2081-9D4A-BCDD-FD7DDC635932}"/>
              </a:ext>
            </a:extLst>
          </p:cNvPr>
          <p:cNvSpPr/>
          <p:nvPr userDrawn="1"/>
        </p:nvSpPr>
        <p:spPr>
          <a:xfrm>
            <a:off x="10010233" y="0"/>
            <a:ext cx="2183586"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a:extLst>
              <a:ext uri="{FF2B5EF4-FFF2-40B4-BE49-F238E27FC236}">
                <a16:creationId xmlns:a16="http://schemas.microsoft.com/office/drawing/2014/main" id="{C5886A02-1DE7-4D1F-812D-8E48DA31D9EE}"/>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US"/>
              <a:t>Click to edit Master title style</a:t>
            </a:r>
          </a:p>
        </p:txBody>
      </p:sp>
      <p:sp>
        <p:nvSpPr>
          <p:cNvPr id="9" name="Text Placeholder 2">
            <a:extLst>
              <a:ext uri="{FF2B5EF4-FFF2-40B4-BE49-F238E27FC236}">
                <a16:creationId xmlns:a16="http://schemas.microsoft.com/office/drawing/2014/main" id="{3BBAF8E8-6BD7-44A0-90FF-4167695E26AE}"/>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a:t>Secondary details go here</a:t>
            </a:r>
          </a:p>
        </p:txBody>
      </p:sp>
      <p:pic>
        <p:nvPicPr>
          <p:cNvPr id="2" name="Picture 1" descr="UNSW Sydney Logo">
            <a:extLst>
              <a:ext uri="{FF2B5EF4-FFF2-40B4-BE49-F238E27FC236}">
                <a16:creationId xmlns:a16="http://schemas.microsoft.com/office/drawing/2014/main" id="{16367954-2926-486A-95D7-D57A05D0A1ED}"/>
              </a:ext>
            </a:extLst>
          </p:cNvPr>
          <p:cNvPicPr>
            <a:picLocks noChangeAspect="1"/>
          </p:cNvPicPr>
          <p:nvPr userDrawn="1"/>
        </p:nvPicPr>
        <p:blipFill>
          <a:blip r:embed="rId3"/>
          <a:srcRect/>
          <a:stretch/>
        </p:blipFill>
        <p:spPr>
          <a:xfrm>
            <a:off x="10667151" y="5261593"/>
            <a:ext cx="1188000" cy="1240241"/>
          </a:xfrm>
          <a:prstGeom prst="rect">
            <a:avLst/>
          </a:prstGeom>
        </p:spPr>
      </p:pic>
    </p:spTree>
    <p:extLst>
      <p:ext uri="{BB962C8B-B14F-4D97-AF65-F5344CB8AC3E}">
        <p14:creationId xmlns:p14="http://schemas.microsoft.com/office/powerpoint/2010/main" val="31868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F9CB962-B705-314A-93E0-7EFEF584C6D7}"/>
              </a:ext>
            </a:extLst>
          </p:cNvPr>
          <p:cNvSpPr/>
          <p:nvPr userDrawn="1"/>
        </p:nvSpPr>
        <p:spPr>
          <a:xfrm>
            <a:off x="1" y="1"/>
            <a:ext cx="5543550"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8A4A11-68D0-0342-99AF-D474A68AB20A}"/>
              </a:ext>
            </a:extLst>
          </p:cNvPr>
          <p:cNvPicPr>
            <a:picLocks noChangeAspect="1"/>
          </p:cNvPicPr>
          <p:nvPr userDrawn="1"/>
        </p:nvPicPr>
        <p:blipFill>
          <a:blip r:embed="rId2"/>
          <a:stretch>
            <a:fillRect/>
          </a:stretch>
        </p:blipFill>
        <p:spPr>
          <a:xfrm rot="2999759">
            <a:off x="1292068" y="-612610"/>
            <a:ext cx="5135041" cy="7002330"/>
          </a:xfrm>
          <a:prstGeom prst="rect">
            <a:avLst/>
          </a:prstGeom>
        </p:spPr>
      </p:pic>
      <p:sp>
        <p:nvSpPr>
          <p:cNvPr id="5" name="Title Placeholder 1">
            <a:extLst>
              <a:ext uri="{FF2B5EF4-FFF2-40B4-BE49-F238E27FC236}">
                <a16:creationId xmlns:a16="http://schemas.microsoft.com/office/drawing/2014/main" id="{731F86E2-22A6-454C-8159-2DC19FE6F9E2}"/>
              </a:ext>
            </a:extLst>
          </p:cNvPr>
          <p:cNvSpPr>
            <a:spLocks noGrp="1"/>
          </p:cNvSpPr>
          <p:nvPr>
            <p:ph type="title"/>
          </p:nvPr>
        </p:nvSpPr>
        <p:spPr>
          <a:xfrm>
            <a:off x="410400" y="345600"/>
            <a:ext cx="4812231" cy="4956162"/>
          </a:xfrm>
          <a:prstGeom prst="rect">
            <a:avLst/>
          </a:prstGeom>
        </p:spPr>
        <p:txBody>
          <a:bodyPr vert="horz" lIns="91440" tIns="45720" rIns="91440" bIns="45720" rtlCol="0" anchor="t" anchorCtr="0">
            <a:noAutofit/>
          </a:bodyPr>
          <a:lstStyle/>
          <a:p>
            <a:r>
              <a:rPr lang="en-US"/>
              <a:t>Click to edit Master title style</a:t>
            </a:r>
          </a:p>
        </p:txBody>
      </p:sp>
      <p:sp>
        <p:nvSpPr>
          <p:cNvPr id="6" name="Text Placeholder 2">
            <a:extLst>
              <a:ext uri="{FF2B5EF4-FFF2-40B4-BE49-F238E27FC236}">
                <a16:creationId xmlns:a16="http://schemas.microsoft.com/office/drawing/2014/main" id="{B5638188-B406-48E0-8C3F-15ACD21F3DC5}"/>
              </a:ext>
            </a:extLst>
          </p:cNvPr>
          <p:cNvSpPr>
            <a:spLocks noGrp="1"/>
          </p:cNvSpPr>
          <p:nvPr>
            <p:ph idx="1" hasCustomPrompt="1"/>
          </p:nvPr>
        </p:nvSpPr>
        <p:spPr>
          <a:xfrm>
            <a:off x="5598000" y="5011200"/>
            <a:ext cx="4730400" cy="370800"/>
          </a:xfrm>
          <a:prstGeom prst="rect">
            <a:avLst/>
          </a:prstGeom>
        </p:spPr>
        <p:txBody>
          <a:bodyPr vert="horz" lIns="91440" tIns="45720" rIns="91440" bIns="45720" rtlCol="0">
            <a:normAutofit/>
          </a:bodyPr>
          <a:lstStyle/>
          <a:p>
            <a:pPr lvl="0"/>
            <a:r>
              <a:rPr lang="en-GB"/>
              <a:t>Secondary details go here</a:t>
            </a:r>
          </a:p>
        </p:txBody>
      </p:sp>
      <p:sp>
        <p:nvSpPr>
          <p:cNvPr id="3" name="Picture Placeholder 2">
            <a:extLst>
              <a:ext uri="{FF2B5EF4-FFF2-40B4-BE49-F238E27FC236}">
                <a16:creationId xmlns:a16="http://schemas.microsoft.com/office/drawing/2014/main" id="{2990D705-58F1-4621-96D0-F0B963892461}"/>
              </a:ext>
            </a:extLst>
          </p:cNvPr>
          <p:cNvSpPr>
            <a:spLocks noGrp="1"/>
          </p:cNvSpPr>
          <p:nvPr>
            <p:ph type="pic" sz="quarter" idx="10"/>
          </p:nvPr>
        </p:nvSpPr>
        <p:spPr>
          <a:xfrm>
            <a:off x="5543550" y="-1"/>
            <a:ext cx="6663600" cy="5011200"/>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87B7DB84-DBF6-43D5-A225-64A86E32A4E9}"/>
              </a:ext>
            </a:extLst>
          </p:cNvPr>
          <p:cNvPicPr>
            <a:picLocks noChangeAspect="1"/>
          </p:cNvPicPr>
          <p:nvPr userDrawn="1"/>
        </p:nvPicPr>
        <p:blipFill>
          <a:blip r:embed="rId3"/>
          <a:srcRect/>
          <a:stretch/>
        </p:blipFill>
        <p:spPr>
          <a:xfrm>
            <a:off x="412071" y="5320585"/>
            <a:ext cx="1188000" cy="1240241"/>
          </a:xfrm>
          <a:prstGeom prst="rect">
            <a:avLst/>
          </a:prstGeom>
        </p:spPr>
      </p:pic>
    </p:spTree>
    <p:extLst>
      <p:ext uri="{BB962C8B-B14F-4D97-AF65-F5344CB8AC3E}">
        <p14:creationId xmlns:p14="http://schemas.microsoft.com/office/powerpoint/2010/main" val="3481362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D9F833-BA4F-E348-9506-0D3D621C75CA}"/>
              </a:ext>
            </a:extLst>
          </p:cNvPr>
          <p:cNvSpPr/>
          <p:nvPr userDrawn="1"/>
        </p:nvSpPr>
        <p:spPr>
          <a:xfrm>
            <a:off x="6740525" y="1"/>
            <a:ext cx="5453294" cy="501575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A531F2A4-2E25-476F-BA2C-2F1534A5AE17}"/>
              </a:ext>
            </a:extLst>
          </p:cNvPr>
          <p:cNvSpPr>
            <a:spLocks noGrp="1"/>
          </p:cNvSpPr>
          <p:nvPr>
            <p:ph type="title"/>
          </p:nvPr>
        </p:nvSpPr>
        <p:spPr>
          <a:xfrm>
            <a:off x="6840000" y="0"/>
            <a:ext cx="5353819" cy="5015751"/>
          </a:xfrm>
          <a:prstGeom prst="rect">
            <a:avLst/>
          </a:prstGeom>
        </p:spPr>
        <p:txBody>
          <a:bodyPr vert="horz" lIns="91440" tIns="45720" rIns="91440" bIns="45720" rtlCol="0" anchor="t" anchorCtr="0">
            <a:noAutofit/>
          </a:bodyPr>
          <a:lstStyle/>
          <a:p>
            <a:r>
              <a:rPr lang="en-US"/>
              <a:t>Click to edit Master title style</a:t>
            </a:r>
          </a:p>
        </p:txBody>
      </p:sp>
      <p:sp>
        <p:nvSpPr>
          <p:cNvPr id="5" name="Text Placeholder 2">
            <a:extLst>
              <a:ext uri="{FF2B5EF4-FFF2-40B4-BE49-F238E27FC236}">
                <a16:creationId xmlns:a16="http://schemas.microsoft.com/office/drawing/2014/main" id="{101CB2D6-9770-4776-A129-B761AA34E3CD}"/>
              </a:ext>
            </a:extLst>
          </p:cNvPr>
          <p:cNvSpPr>
            <a:spLocks noGrp="1"/>
          </p:cNvSpPr>
          <p:nvPr>
            <p:ph idx="1" hasCustomPrompt="1"/>
          </p:nvPr>
        </p:nvSpPr>
        <p:spPr>
          <a:xfrm>
            <a:off x="205200" y="5169600"/>
            <a:ext cx="4730400" cy="370800"/>
          </a:xfrm>
          <a:prstGeom prst="rect">
            <a:avLst/>
          </a:prstGeom>
        </p:spPr>
        <p:txBody>
          <a:bodyPr vert="horz" lIns="91440" tIns="45720" rIns="91440" bIns="45720" rtlCol="0">
            <a:normAutofit/>
          </a:bodyPr>
          <a:lstStyle/>
          <a:p>
            <a:pPr lvl="0"/>
            <a:r>
              <a:rPr lang="en-GB"/>
              <a:t>Secondary details go here</a:t>
            </a:r>
          </a:p>
        </p:txBody>
      </p:sp>
      <p:sp>
        <p:nvSpPr>
          <p:cNvPr id="6" name="Picture Placeholder 2">
            <a:extLst>
              <a:ext uri="{FF2B5EF4-FFF2-40B4-BE49-F238E27FC236}">
                <a16:creationId xmlns:a16="http://schemas.microsoft.com/office/drawing/2014/main" id="{93161D9F-A3DE-495E-AC64-CC914469DD45}"/>
              </a:ext>
            </a:extLst>
          </p:cNvPr>
          <p:cNvSpPr>
            <a:spLocks noGrp="1"/>
          </p:cNvSpPr>
          <p:nvPr>
            <p:ph type="pic" sz="quarter" idx="10"/>
          </p:nvPr>
        </p:nvSpPr>
        <p:spPr>
          <a:xfrm>
            <a:off x="-1" y="4551"/>
            <a:ext cx="6740525" cy="5011200"/>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FF675AE0-8F62-485C-BF3D-6598839BADFF}"/>
              </a:ext>
            </a:extLst>
          </p:cNvPr>
          <p:cNvPicPr>
            <a:picLocks noChangeAspect="1"/>
          </p:cNvPicPr>
          <p:nvPr userDrawn="1"/>
        </p:nvPicPr>
        <p:blipFill>
          <a:blip r:embed="rId2"/>
          <a:srcRect/>
          <a:stretch/>
        </p:blipFill>
        <p:spPr>
          <a:xfrm>
            <a:off x="10735975" y="5300921"/>
            <a:ext cx="1188000" cy="1240241"/>
          </a:xfrm>
          <a:prstGeom prst="rect">
            <a:avLst/>
          </a:prstGeom>
        </p:spPr>
      </p:pic>
    </p:spTree>
    <p:extLst>
      <p:ext uri="{BB962C8B-B14F-4D97-AF65-F5344CB8AC3E}">
        <p14:creationId xmlns:p14="http://schemas.microsoft.com/office/powerpoint/2010/main" val="3619429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E16058-FC97-C34C-A94D-1AEBA1319CEF}"/>
              </a:ext>
            </a:extLst>
          </p:cNvPr>
          <p:cNvSpPr/>
          <p:nvPr userDrawn="1"/>
        </p:nvSpPr>
        <p:spPr>
          <a:xfrm>
            <a:off x="0" y="1"/>
            <a:ext cx="12191999" cy="5000624"/>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3731078-F8F9-874A-9D19-CFDFD455C9CE}"/>
              </a:ext>
            </a:extLst>
          </p:cNvPr>
          <p:cNvPicPr>
            <a:picLocks noChangeAspect="1"/>
          </p:cNvPicPr>
          <p:nvPr userDrawn="1"/>
        </p:nvPicPr>
        <p:blipFill>
          <a:blip r:embed="rId2"/>
          <a:stretch>
            <a:fillRect/>
          </a:stretch>
        </p:blipFill>
        <p:spPr>
          <a:xfrm rot="2597677">
            <a:off x="2348756" y="-999555"/>
            <a:ext cx="7882815" cy="9308122"/>
          </a:xfrm>
          <a:prstGeom prst="rect">
            <a:avLst/>
          </a:prstGeom>
        </p:spPr>
      </p:pic>
      <p:sp>
        <p:nvSpPr>
          <p:cNvPr id="5" name="Title Placeholder 1">
            <a:extLst>
              <a:ext uri="{FF2B5EF4-FFF2-40B4-BE49-F238E27FC236}">
                <a16:creationId xmlns:a16="http://schemas.microsoft.com/office/drawing/2014/main" id="{2D2519EB-A5E4-4600-B620-DAE568D00CAB}"/>
              </a:ext>
            </a:extLst>
          </p:cNvPr>
          <p:cNvSpPr>
            <a:spLocks noGrp="1"/>
          </p:cNvSpPr>
          <p:nvPr>
            <p:ph type="title"/>
          </p:nvPr>
        </p:nvSpPr>
        <p:spPr>
          <a:xfrm>
            <a:off x="410400" y="3211200"/>
            <a:ext cx="11268000" cy="1785600"/>
          </a:xfrm>
          <a:prstGeom prst="rect">
            <a:avLst/>
          </a:prstGeom>
        </p:spPr>
        <p:txBody>
          <a:bodyPr vert="horz" lIns="91440" tIns="45720" rIns="91440" bIns="45720" rtlCol="0" anchor="t" anchorCtr="0">
            <a:noAutofit/>
          </a:bodyPr>
          <a:lstStyle/>
          <a:p>
            <a:r>
              <a:rPr lang="en-US"/>
              <a:t>Click to edit Master title style</a:t>
            </a:r>
          </a:p>
        </p:txBody>
      </p:sp>
      <p:sp>
        <p:nvSpPr>
          <p:cNvPr id="6" name="Text Placeholder 2">
            <a:extLst>
              <a:ext uri="{FF2B5EF4-FFF2-40B4-BE49-F238E27FC236}">
                <a16:creationId xmlns:a16="http://schemas.microsoft.com/office/drawing/2014/main" id="{D58515C2-9BB5-4C9A-BBC5-7F4A491DD6EC}"/>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a:t>Secondary details go here</a:t>
            </a:r>
          </a:p>
        </p:txBody>
      </p:sp>
      <p:pic>
        <p:nvPicPr>
          <p:cNvPr id="2" name="Picture 1" descr="UNSW Sydney Logo">
            <a:extLst>
              <a:ext uri="{FF2B5EF4-FFF2-40B4-BE49-F238E27FC236}">
                <a16:creationId xmlns:a16="http://schemas.microsoft.com/office/drawing/2014/main" id="{21B83991-6CB1-46A6-A70E-59562F1A4541}"/>
              </a:ext>
            </a:extLst>
          </p:cNvPr>
          <p:cNvPicPr>
            <a:picLocks noChangeAspect="1"/>
          </p:cNvPicPr>
          <p:nvPr userDrawn="1"/>
        </p:nvPicPr>
        <p:blipFill>
          <a:blip r:embed="rId3"/>
          <a:srcRect/>
          <a:stretch/>
        </p:blipFill>
        <p:spPr>
          <a:xfrm>
            <a:off x="10735975" y="5300921"/>
            <a:ext cx="1188000" cy="1240241"/>
          </a:xfrm>
          <a:prstGeom prst="rect">
            <a:avLst/>
          </a:prstGeom>
        </p:spPr>
      </p:pic>
    </p:spTree>
    <p:extLst>
      <p:ext uri="{BB962C8B-B14F-4D97-AF65-F5344CB8AC3E}">
        <p14:creationId xmlns:p14="http://schemas.microsoft.com/office/powerpoint/2010/main" val="678658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558CEE-1ED1-964F-9B8D-652B718B5899}"/>
              </a:ext>
            </a:extLst>
          </p:cNvPr>
          <p:cNvPicPr>
            <a:picLocks noChangeAspect="1"/>
          </p:cNvPicPr>
          <p:nvPr userDrawn="1"/>
        </p:nvPicPr>
        <p:blipFill>
          <a:blip r:embed="rId2"/>
          <a:stretch>
            <a:fillRect/>
          </a:stretch>
        </p:blipFill>
        <p:spPr>
          <a:xfrm rot="13462306">
            <a:off x="290281" y="727049"/>
            <a:ext cx="6021559" cy="8149660"/>
          </a:xfrm>
          <a:prstGeom prst="rect">
            <a:avLst/>
          </a:prstGeom>
        </p:spPr>
      </p:pic>
      <p:sp>
        <p:nvSpPr>
          <p:cNvPr id="4" name="Title Placeholder 1">
            <a:extLst>
              <a:ext uri="{FF2B5EF4-FFF2-40B4-BE49-F238E27FC236}">
                <a16:creationId xmlns:a16="http://schemas.microsoft.com/office/drawing/2014/main" id="{9EC0BA0E-E5B8-41F6-813F-C9A458BE6C3D}"/>
              </a:ext>
            </a:extLst>
          </p:cNvPr>
          <p:cNvSpPr>
            <a:spLocks noGrp="1"/>
          </p:cNvSpPr>
          <p:nvPr>
            <p:ph type="title"/>
          </p:nvPr>
        </p:nvSpPr>
        <p:spPr>
          <a:xfrm>
            <a:off x="410400" y="2624400"/>
            <a:ext cx="6244621" cy="2556000"/>
          </a:xfrm>
          <a:prstGeom prst="rect">
            <a:avLst/>
          </a:prstGeom>
        </p:spPr>
        <p:txBody>
          <a:bodyPr vert="horz" lIns="91440" tIns="45720" rIns="91440" bIns="45720" rtlCol="0" anchor="t" anchorCtr="0">
            <a:noAutofit/>
          </a:bodyPr>
          <a:lstStyle>
            <a:lvl1pPr>
              <a:defRPr sz="8000"/>
            </a:lvl1pPr>
          </a:lstStyle>
          <a:p>
            <a:r>
              <a:rPr lang="en-US"/>
              <a:t>Click to edit Master title style</a:t>
            </a:r>
          </a:p>
        </p:txBody>
      </p:sp>
      <p:sp>
        <p:nvSpPr>
          <p:cNvPr id="5" name="Text Placeholder 2">
            <a:extLst>
              <a:ext uri="{FF2B5EF4-FFF2-40B4-BE49-F238E27FC236}">
                <a16:creationId xmlns:a16="http://schemas.microsoft.com/office/drawing/2014/main" id="{92413593-DCD0-42A0-AE48-665AD86AE6DD}"/>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a:t>Secondary details go here</a:t>
            </a:r>
          </a:p>
        </p:txBody>
      </p:sp>
      <p:sp>
        <p:nvSpPr>
          <p:cNvPr id="6" name="Picture Placeholder 2">
            <a:extLst>
              <a:ext uri="{FF2B5EF4-FFF2-40B4-BE49-F238E27FC236}">
                <a16:creationId xmlns:a16="http://schemas.microsoft.com/office/drawing/2014/main" id="{7D37E0CB-DF2A-4FFC-85FC-AD9C7ED63B74}"/>
              </a:ext>
            </a:extLst>
          </p:cNvPr>
          <p:cNvSpPr>
            <a:spLocks noGrp="1"/>
          </p:cNvSpPr>
          <p:nvPr>
            <p:ph type="pic" sz="quarter" idx="10"/>
          </p:nvPr>
        </p:nvSpPr>
        <p:spPr>
          <a:xfrm>
            <a:off x="6784800" y="-2"/>
            <a:ext cx="5407200" cy="6858001"/>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77E20C77-3D0A-4A35-878B-F3D37CBE0520}"/>
              </a:ext>
            </a:extLst>
          </p:cNvPr>
          <p:cNvPicPr>
            <a:picLocks noChangeAspect="1"/>
          </p:cNvPicPr>
          <p:nvPr userDrawn="1"/>
        </p:nvPicPr>
        <p:blipFill>
          <a:blip r:embed="rId3"/>
          <a:srcRect/>
          <a:stretch/>
        </p:blipFill>
        <p:spPr>
          <a:xfrm>
            <a:off x="304630" y="526455"/>
            <a:ext cx="1188000" cy="1240241"/>
          </a:xfrm>
          <a:prstGeom prst="rect">
            <a:avLst/>
          </a:prstGeom>
        </p:spPr>
      </p:pic>
    </p:spTree>
    <p:extLst>
      <p:ext uri="{BB962C8B-B14F-4D97-AF65-F5344CB8AC3E}">
        <p14:creationId xmlns:p14="http://schemas.microsoft.com/office/powerpoint/2010/main" val="4076737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421E-C230-4985-A55F-249E4712D5D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9B1106-1747-47C6-AD4D-1ED872037F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E6605EE-6C12-4B09-B328-5FC771964EB0}"/>
              </a:ext>
            </a:extLst>
          </p:cNvPr>
          <p:cNvSpPr>
            <a:spLocks noGrp="1"/>
          </p:cNvSpPr>
          <p:nvPr>
            <p:ph type="dt" sz="half" idx="10"/>
          </p:nvPr>
        </p:nvSpPr>
        <p:spPr/>
        <p:txBody>
          <a:bodyPr/>
          <a:lstStyle/>
          <a:p>
            <a:fld id="{2A3090FF-0D07-44EF-BE91-92BA9AB775B9}" type="datetimeFigureOut">
              <a:rPr lang="en-AU" smtClean="0"/>
              <a:t>23/06/2022</a:t>
            </a:fld>
            <a:endParaRPr lang="en-AU"/>
          </a:p>
        </p:txBody>
      </p:sp>
      <p:sp>
        <p:nvSpPr>
          <p:cNvPr id="5" name="Footer Placeholder 4">
            <a:extLst>
              <a:ext uri="{FF2B5EF4-FFF2-40B4-BE49-F238E27FC236}">
                <a16:creationId xmlns:a16="http://schemas.microsoft.com/office/drawing/2014/main" id="{39B7F1C5-E024-4AB0-B408-32F5C1A10AB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9489FD8-71FE-4137-8FE6-DC2A193CC355}"/>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1748171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5695-8E0F-403A-9CD7-62C032F7690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C05A9F9-AE68-4F94-9E5E-068EE37349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C93A7560-CAFD-4E61-95FB-BDA485201B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9DDD9F1-1A2C-48B2-B5C9-C73A7289C320}"/>
              </a:ext>
            </a:extLst>
          </p:cNvPr>
          <p:cNvSpPr>
            <a:spLocks noGrp="1"/>
          </p:cNvSpPr>
          <p:nvPr>
            <p:ph type="dt" sz="half" idx="10"/>
          </p:nvPr>
        </p:nvSpPr>
        <p:spPr/>
        <p:txBody>
          <a:bodyPr/>
          <a:lstStyle/>
          <a:p>
            <a:fld id="{2A3090FF-0D07-44EF-BE91-92BA9AB775B9}" type="datetimeFigureOut">
              <a:rPr lang="en-AU" smtClean="0"/>
              <a:t>23/06/2022</a:t>
            </a:fld>
            <a:endParaRPr lang="en-AU"/>
          </a:p>
        </p:txBody>
      </p:sp>
      <p:sp>
        <p:nvSpPr>
          <p:cNvPr id="6" name="Footer Placeholder 5">
            <a:extLst>
              <a:ext uri="{FF2B5EF4-FFF2-40B4-BE49-F238E27FC236}">
                <a16:creationId xmlns:a16="http://schemas.microsoft.com/office/drawing/2014/main" id="{6B3D520C-6BAD-40E9-A2B0-8BFA83635E1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E604E87-51E9-4833-AA93-39FB9ED72BE2}"/>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932208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9467-6CA3-4111-A4AE-FFD0F459C1D4}"/>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E09CDFA-8C89-4FC7-83CB-4B6BD3F030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C0D324-2CEE-48D7-AB8D-9EB56FF323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35C84E4-E747-422F-823D-ABB103E22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6CBDB2-558E-4410-815E-BC17CE86EE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BD73ABA-F022-4A2D-BC50-6EFA1A189B4A}"/>
              </a:ext>
            </a:extLst>
          </p:cNvPr>
          <p:cNvSpPr>
            <a:spLocks noGrp="1"/>
          </p:cNvSpPr>
          <p:nvPr>
            <p:ph type="dt" sz="half" idx="10"/>
          </p:nvPr>
        </p:nvSpPr>
        <p:spPr/>
        <p:txBody>
          <a:bodyPr/>
          <a:lstStyle/>
          <a:p>
            <a:fld id="{2A3090FF-0D07-44EF-BE91-92BA9AB775B9}" type="datetimeFigureOut">
              <a:rPr lang="en-AU" smtClean="0"/>
              <a:t>23/06/2022</a:t>
            </a:fld>
            <a:endParaRPr lang="en-AU"/>
          </a:p>
        </p:txBody>
      </p:sp>
      <p:sp>
        <p:nvSpPr>
          <p:cNvPr id="8" name="Footer Placeholder 7">
            <a:extLst>
              <a:ext uri="{FF2B5EF4-FFF2-40B4-BE49-F238E27FC236}">
                <a16:creationId xmlns:a16="http://schemas.microsoft.com/office/drawing/2014/main" id="{0119AFDB-C42E-463D-B00B-B7C3F2C195E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3508F5CF-1000-4107-8B86-354403242CE2}"/>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22148007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841D79-9C5E-1449-B506-564E0213A8CE}"/>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GB"/>
              <a:t>Title goes here</a:t>
            </a:r>
            <a:endParaRPr lang="en-US"/>
          </a:p>
        </p:txBody>
      </p:sp>
      <p:sp>
        <p:nvSpPr>
          <p:cNvPr id="3" name="Text Placeholder 2">
            <a:extLst>
              <a:ext uri="{FF2B5EF4-FFF2-40B4-BE49-F238E27FC236}">
                <a16:creationId xmlns:a16="http://schemas.microsoft.com/office/drawing/2014/main" id="{4A50093E-B476-CE4A-816B-226988C60D31}"/>
              </a:ext>
            </a:extLst>
          </p:cNvPr>
          <p:cNvSpPr>
            <a:spLocks noGrp="1"/>
          </p:cNvSpPr>
          <p:nvPr>
            <p:ph type="body" idx="1"/>
          </p:nvPr>
        </p:nvSpPr>
        <p:spPr>
          <a:xfrm>
            <a:off x="410400" y="6289200"/>
            <a:ext cx="4730400" cy="370800"/>
          </a:xfrm>
          <a:prstGeom prst="rect">
            <a:avLst/>
          </a:prstGeom>
        </p:spPr>
        <p:txBody>
          <a:bodyPr vert="horz" lIns="91440" tIns="45720" rIns="91440" bIns="45720" rtlCol="0">
            <a:normAutofit/>
          </a:bodyPr>
          <a:lstStyle/>
          <a:p>
            <a:pPr lvl="0"/>
            <a:r>
              <a:rPr lang="en-GB"/>
              <a:t>Click to edit Master text styles</a:t>
            </a:r>
          </a:p>
        </p:txBody>
      </p:sp>
    </p:spTree>
    <p:extLst>
      <p:ext uri="{BB962C8B-B14F-4D97-AF65-F5344CB8AC3E}">
        <p14:creationId xmlns:p14="http://schemas.microsoft.com/office/powerpoint/2010/main" val="180392561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2" r:id="rId3"/>
    <p:sldLayoutId id="2147483651" r:id="rId4"/>
    <p:sldLayoutId id="2147483653" r:id="rId5"/>
    <p:sldLayoutId id="2147483650" r:id="rId6"/>
  </p:sldLayoutIdLst>
  <p:txStyles>
    <p:titleStyle>
      <a:lvl1pPr marL="0" indent="0" algn="l" defTabSz="914400" rtl="0" eaLnBrk="1" latinLnBrk="0" hangingPunct="1">
        <a:lnSpc>
          <a:spcPct val="100000"/>
        </a:lnSpc>
        <a:spcBef>
          <a:spcPct val="0"/>
        </a:spcBef>
        <a:buNone/>
        <a:defRPr sz="110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E664CD-741D-4C8B-81A1-8F813AD19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BC9109C-5296-411A-BFAE-02503EAE8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27DF911-AF5C-4E26-A571-BA8DB3C794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3090FF-0D07-44EF-BE91-92BA9AB775B9}" type="datetimeFigureOut">
              <a:rPr lang="en-AU" smtClean="0"/>
              <a:t>23/06/2022</a:t>
            </a:fld>
            <a:endParaRPr lang="en-AU"/>
          </a:p>
        </p:txBody>
      </p:sp>
      <p:sp>
        <p:nvSpPr>
          <p:cNvPr id="5" name="Footer Placeholder 4">
            <a:extLst>
              <a:ext uri="{FF2B5EF4-FFF2-40B4-BE49-F238E27FC236}">
                <a16:creationId xmlns:a16="http://schemas.microsoft.com/office/drawing/2014/main" id="{28AD8E53-B55F-4650-ADAB-27193A7195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DADCEA8-03AE-46AA-AD1B-6B051BA054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9375D7-070A-4959-9224-FB5E66F2B1B3}" type="slidenum">
              <a:rPr lang="en-AU" smtClean="0"/>
              <a:t>‹#›</a:t>
            </a:fld>
            <a:endParaRPr lang="en-AU"/>
          </a:p>
        </p:txBody>
      </p:sp>
      <p:sp>
        <p:nvSpPr>
          <p:cNvPr id="8" name="Rectangle 7">
            <a:extLst>
              <a:ext uri="{FF2B5EF4-FFF2-40B4-BE49-F238E27FC236}">
                <a16:creationId xmlns:a16="http://schemas.microsoft.com/office/drawing/2014/main" id="{FA7CA2B4-C8AB-4F09-B260-BA7609DF079D}"/>
              </a:ext>
            </a:extLst>
          </p:cNvPr>
          <p:cNvSpPr/>
          <p:nvPr userDrawn="1"/>
        </p:nvSpPr>
        <p:spPr>
          <a:xfrm rot="5400000">
            <a:off x="5706290" y="372291"/>
            <a:ext cx="779419" cy="12192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UNSW Sydney Logo">
            <a:extLst>
              <a:ext uri="{FF2B5EF4-FFF2-40B4-BE49-F238E27FC236}">
                <a16:creationId xmlns:a16="http://schemas.microsoft.com/office/drawing/2014/main" id="{84EF7EA2-D124-438C-BF7A-68B3D6878301}"/>
              </a:ext>
            </a:extLst>
          </p:cNvPr>
          <p:cNvPicPr>
            <a:picLocks noChangeAspect="1"/>
          </p:cNvPicPr>
          <p:nvPr userDrawn="1"/>
        </p:nvPicPr>
        <p:blipFill>
          <a:blip r:embed="rId6"/>
          <a:srcRect/>
          <a:stretch/>
        </p:blipFill>
        <p:spPr>
          <a:xfrm>
            <a:off x="11526898" y="6196827"/>
            <a:ext cx="540000" cy="563746"/>
          </a:xfrm>
          <a:prstGeom prst="rect">
            <a:avLst/>
          </a:prstGeom>
        </p:spPr>
      </p:pic>
    </p:spTree>
    <p:extLst>
      <p:ext uri="{BB962C8B-B14F-4D97-AF65-F5344CB8AC3E}">
        <p14:creationId xmlns:p14="http://schemas.microsoft.com/office/powerpoint/2010/main" val="3623885719"/>
      </p:ext>
    </p:extLst>
  </p:cSld>
  <p:clrMap bg1="lt1" tx1="dk1" bg2="lt2" tx2="dk2" accent1="accent1" accent2="accent2" accent3="accent3" accent4="accent4" accent5="accent5" accent6="accent6" hlink="hlink" folHlink="folHlink"/>
  <p:sldLayoutIdLst>
    <p:sldLayoutId id="2147483671" r:id="rId1"/>
    <p:sldLayoutId id="2147483673" r:id="rId2"/>
    <p:sldLayoutId id="2147483674" r:id="rId3"/>
    <p:sldLayoutId id="214748367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E664CD-741D-4C8B-81A1-8F813AD19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BC9109C-5296-411A-BFAE-02503EAE8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27DF911-AF5C-4E26-A571-BA8DB3C794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3090FF-0D07-44EF-BE91-92BA9AB775B9}" type="datetimeFigureOut">
              <a:rPr lang="en-AU" smtClean="0"/>
              <a:t>23/06/2022</a:t>
            </a:fld>
            <a:endParaRPr lang="en-AU"/>
          </a:p>
        </p:txBody>
      </p:sp>
      <p:sp>
        <p:nvSpPr>
          <p:cNvPr id="5" name="Footer Placeholder 4">
            <a:extLst>
              <a:ext uri="{FF2B5EF4-FFF2-40B4-BE49-F238E27FC236}">
                <a16:creationId xmlns:a16="http://schemas.microsoft.com/office/drawing/2014/main" id="{28AD8E53-B55F-4650-ADAB-27193A7195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DADCEA8-03AE-46AA-AD1B-6B051BA054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9375D7-070A-4959-9224-FB5E66F2B1B3}" type="slidenum">
              <a:rPr lang="en-AU" smtClean="0"/>
              <a:t>‹#›</a:t>
            </a:fld>
            <a:endParaRPr lang="en-AU"/>
          </a:p>
        </p:txBody>
      </p:sp>
      <p:sp>
        <p:nvSpPr>
          <p:cNvPr id="7" name="Rectangle 6">
            <a:extLst>
              <a:ext uri="{FF2B5EF4-FFF2-40B4-BE49-F238E27FC236}">
                <a16:creationId xmlns:a16="http://schemas.microsoft.com/office/drawing/2014/main" id="{07FD9B66-E5D8-458F-B15F-FCAE5CAD781F}"/>
              </a:ext>
            </a:extLst>
          </p:cNvPr>
          <p:cNvSpPr/>
          <p:nvPr userDrawn="1"/>
        </p:nvSpPr>
        <p:spPr>
          <a:xfrm rot="5400000">
            <a:off x="8353696" y="3019698"/>
            <a:ext cx="6858002" cy="818606"/>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UNSW Sydney Logo">
            <a:extLst>
              <a:ext uri="{FF2B5EF4-FFF2-40B4-BE49-F238E27FC236}">
                <a16:creationId xmlns:a16="http://schemas.microsoft.com/office/drawing/2014/main" id="{725B2B7F-7BA2-426B-BEF7-9C26ECD9179C}"/>
              </a:ext>
            </a:extLst>
          </p:cNvPr>
          <p:cNvPicPr>
            <a:picLocks noChangeAspect="1"/>
          </p:cNvPicPr>
          <p:nvPr userDrawn="1"/>
        </p:nvPicPr>
        <p:blipFill>
          <a:blip r:embed="rId6"/>
          <a:srcRect/>
          <a:stretch/>
        </p:blipFill>
        <p:spPr>
          <a:xfrm>
            <a:off x="11526898" y="6196827"/>
            <a:ext cx="540000" cy="563746"/>
          </a:xfrm>
          <a:prstGeom prst="rect">
            <a:avLst/>
          </a:prstGeom>
        </p:spPr>
      </p:pic>
    </p:spTree>
    <p:extLst>
      <p:ext uri="{BB962C8B-B14F-4D97-AF65-F5344CB8AC3E}">
        <p14:creationId xmlns:p14="http://schemas.microsoft.com/office/powerpoint/2010/main" val="2992154541"/>
      </p:ext>
    </p:extLst>
  </p:cSld>
  <p:clrMap bg1="lt1" tx1="dk1" bg2="lt2" tx2="dk2" accent1="accent1" accent2="accent2" accent3="accent3" accent4="accent4" accent5="accent5" accent6="accent6" hlink="hlink" folHlink="folHlink"/>
  <p:sldLayoutIdLst>
    <p:sldLayoutId id="2147483683" r:id="rId1"/>
    <p:sldLayoutId id="2147483685" r:id="rId2"/>
    <p:sldLayoutId id="2147483686" r:id="rId3"/>
    <p:sldLayoutId id="214748368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170.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7.png"/><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7.png"/><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0.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340.png"/></Relationships>
</file>

<file path=ppt/slides/_rels/slide26.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D08D1F-365C-4A4D-9384-6E4528956C8D}"/>
              </a:ext>
            </a:extLst>
          </p:cNvPr>
          <p:cNvSpPr>
            <a:spLocks noGrp="1"/>
          </p:cNvSpPr>
          <p:nvPr>
            <p:ph type="title"/>
          </p:nvPr>
        </p:nvSpPr>
        <p:spPr/>
        <p:txBody>
          <a:bodyPr/>
          <a:lstStyle/>
          <a:p>
            <a:r>
              <a:rPr lang="en-AU" sz="4800" dirty="0"/>
              <a:t>Forward Kinematics!</a:t>
            </a:r>
          </a:p>
        </p:txBody>
      </p:sp>
      <p:pic>
        <p:nvPicPr>
          <p:cNvPr id="3" name="Picture Placeholder 2" descr="A picture containing floor, indoor&#10;&#10;Description automatically generated">
            <a:extLst>
              <a:ext uri="{FF2B5EF4-FFF2-40B4-BE49-F238E27FC236}">
                <a16:creationId xmlns:a16="http://schemas.microsoft.com/office/drawing/2014/main" id="{59CE203C-49C7-4587-9984-0DBE3A7B9D8C}"/>
              </a:ext>
            </a:extLst>
          </p:cNvPr>
          <p:cNvPicPr>
            <a:picLocks noGrp="1" noChangeAspect="1"/>
          </p:cNvPicPr>
          <p:nvPr>
            <p:ph type="pic" sz="quarter" idx="10"/>
          </p:nvPr>
        </p:nvPicPr>
        <p:blipFill>
          <a:blip r:embed="rId2"/>
          <a:srcRect l="27826" r="27826"/>
          <a:stretch>
            <a:fillRect/>
          </a:stretch>
        </p:blipFill>
        <p:spPr/>
      </p:pic>
      <p:sp>
        <p:nvSpPr>
          <p:cNvPr id="6" name="Content Placeholder 5">
            <a:extLst>
              <a:ext uri="{FF2B5EF4-FFF2-40B4-BE49-F238E27FC236}">
                <a16:creationId xmlns:a16="http://schemas.microsoft.com/office/drawing/2014/main" id="{CBE663D9-E119-D897-F935-D0167216BB23}"/>
              </a:ext>
            </a:extLst>
          </p:cNvPr>
          <p:cNvSpPr>
            <a:spLocks noGrp="1"/>
          </p:cNvSpPr>
          <p:nvPr>
            <p:ph idx="1"/>
          </p:nvPr>
        </p:nvSpPr>
        <p:spPr/>
        <p:txBody>
          <a:bodyPr>
            <a:normAutofit fontScale="62500" lnSpcReduction="20000"/>
          </a:bodyPr>
          <a:lstStyle/>
          <a:p>
            <a:r>
              <a:rPr lang="en-US" dirty="0"/>
              <a:t>Meow: This will just be a summary of the key concepts. Please watch lecture slides for more details on the concepts. </a:t>
            </a:r>
          </a:p>
        </p:txBody>
      </p:sp>
    </p:spTree>
    <p:extLst>
      <p:ext uri="{BB962C8B-B14F-4D97-AF65-F5344CB8AC3E}">
        <p14:creationId xmlns:p14="http://schemas.microsoft.com/office/powerpoint/2010/main" val="3500123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F5FF-70E9-8564-825A-0949FCE2A750}"/>
              </a:ext>
            </a:extLst>
          </p:cNvPr>
          <p:cNvSpPr>
            <a:spLocks noGrp="1"/>
          </p:cNvSpPr>
          <p:nvPr>
            <p:ph type="title"/>
          </p:nvPr>
        </p:nvSpPr>
        <p:spPr>
          <a:xfrm>
            <a:off x="838200" y="365125"/>
            <a:ext cx="10515600" cy="1325563"/>
          </a:xfrm>
        </p:spPr>
        <p:txBody>
          <a:bodyPr anchor="ctr">
            <a:normAutofit/>
          </a:bodyPr>
          <a:lstStyle/>
          <a:p>
            <a:r>
              <a:rPr lang="en-AU" dirty="0"/>
              <a:t>RVC Toolbox Example: </a:t>
            </a:r>
            <a:br>
              <a:rPr lang="en-AU" dirty="0"/>
            </a:br>
            <a:r>
              <a:rPr lang="en-AU"/>
              <a:t>What if we want to add an end effector?</a:t>
            </a:r>
            <a:endParaRPr lang="en-AU" dirty="0"/>
          </a:p>
        </p:txBody>
      </p:sp>
      <p:pic>
        <p:nvPicPr>
          <p:cNvPr id="4" name="Picture 3">
            <a:extLst>
              <a:ext uri="{FF2B5EF4-FFF2-40B4-BE49-F238E27FC236}">
                <a16:creationId xmlns:a16="http://schemas.microsoft.com/office/drawing/2014/main" id="{4836A60E-2249-7392-9389-6E062A02E200}"/>
              </a:ext>
            </a:extLst>
          </p:cNvPr>
          <p:cNvPicPr>
            <a:picLocks noChangeAspect="1"/>
          </p:cNvPicPr>
          <p:nvPr/>
        </p:nvPicPr>
        <p:blipFill>
          <a:blip r:embed="rId2"/>
          <a:stretch>
            <a:fillRect/>
          </a:stretch>
        </p:blipFill>
        <p:spPr>
          <a:xfrm>
            <a:off x="609600" y="2128488"/>
            <a:ext cx="10515600" cy="3654171"/>
          </a:xfrm>
          <a:prstGeom prst="rect">
            <a:avLst/>
          </a:prstGeom>
          <a:noFill/>
        </p:spPr>
      </p:pic>
    </p:spTree>
    <p:extLst>
      <p:ext uri="{BB962C8B-B14F-4D97-AF65-F5344CB8AC3E}">
        <p14:creationId xmlns:p14="http://schemas.microsoft.com/office/powerpoint/2010/main" val="3949767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F5FF-70E9-8564-825A-0949FCE2A750}"/>
              </a:ext>
            </a:extLst>
          </p:cNvPr>
          <p:cNvSpPr>
            <a:spLocks noGrp="1"/>
          </p:cNvSpPr>
          <p:nvPr>
            <p:ph type="title"/>
          </p:nvPr>
        </p:nvSpPr>
        <p:spPr>
          <a:xfrm>
            <a:off x="838200" y="365125"/>
            <a:ext cx="10515600" cy="1325563"/>
          </a:xfrm>
        </p:spPr>
        <p:txBody>
          <a:bodyPr anchor="ctr">
            <a:normAutofit/>
          </a:bodyPr>
          <a:lstStyle/>
          <a:p>
            <a:r>
              <a:rPr lang="en-AU" dirty="0"/>
              <a:t>RVC Toolbox Example: </a:t>
            </a:r>
            <a:br>
              <a:rPr lang="en-AU" dirty="0"/>
            </a:br>
            <a:r>
              <a:rPr lang="en-AU" dirty="0"/>
              <a:t>What about a SCARA Robot?</a:t>
            </a:r>
          </a:p>
        </p:txBody>
      </p:sp>
      <p:sp>
        <p:nvSpPr>
          <p:cNvPr id="10" name="Content Placeholder 3">
            <a:extLst>
              <a:ext uri="{FF2B5EF4-FFF2-40B4-BE49-F238E27FC236}">
                <a16:creationId xmlns:a16="http://schemas.microsoft.com/office/drawing/2014/main" id="{6EFCCA83-318E-30E9-179A-34EF5571D30B}"/>
              </a:ext>
            </a:extLst>
          </p:cNvPr>
          <p:cNvSpPr>
            <a:spLocks noGrp="1"/>
          </p:cNvSpPr>
          <p:nvPr>
            <p:ph sz="half" idx="2"/>
          </p:nvPr>
        </p:nvSpPr>
        <p:spPr>
          <a:xfrm>
            <a:off x="6172200" y="1825625"/>
            <a:ext cx="5181600" cy="4351338"/>
          </a:xfrm>
        </p:spPr>
        <p:txBody>
          <a:bodyPr/>
          <a:lstStyle/>
          <a:p>
            <a:pPr marL="514350" indent="-514350">
              <a:buFont typeface="+mj-lt"/>
              <a:buAutoNum type="arabicPeriod"/>
            </a:pPr>
            <a:r>
              <a:rPr lang="en-US" dirty="0"/>
              <a:t>Is this an RRR Robot or an RRP robot?</a:t>
            </a:r>
          </a:p>
        </p:txBody>
      </p:sp>
      <mc:AlternateContent xmlns:mc="http://schemas.openxmlformats.org/markup-compatibility/2006" xmlns:a14="http://schemas.microsoft.com/office/drawing/2010/main">
        <mc:Choice Requires="a14">
          <p:graphicFrame>
            <p:nvGraphicFramePr>
              <p:cNvPr id="7" name="Table 15">
                <a:extLst>
                  <a:ext uri="{FF2B5EF4-FFF2-40B4-BE49-F238E27FC236}">
                    <a16:creationId xmlns:a16="http://schemas.microsoft.com/office/drawing/2014/main" id="{F131C432-8991-D5FD-D148-9DD4A9EC843B}"/>
                  </a:ext>
                </a:extLst>
              </p:cNvPr>
              <p:cNvGraphicFramePr>
                <a:graphicFrameLocks noGrp="1"/>
              </p:cNvGraphicFramePr>
              <p:nvPr>
                <p:extLst>
                  <p:ext uri="{D42A27DB-BD31-4B8C-83A1-F6EECF244321}">
                    <p14:modId xmlns:p14="http://schemas.microsoft.com/office/powerpoint/2010/main" val="2034995597"/>
                  </p:ext>
                </p:extLst>
              </p:nvPr>
            </p:nvGraphicFramePr>
            <p:xfrm>
              <a:off x="5793610" y="2790264"/>
              <a:ext cx="5938780" cy="1828800"/>
            </p:xfrm>
            <a:graphic>
              <a:graphicData uri="http://schemas.openxmlformats.org/drawingml/2006/table">
                <a:tbl>
                  <a:tblPr firstRow="1" bandRow="1">
                    <a:tableStyleId>{5C22544A-7EE6-4342-B048-85BDC9FD1C3A}</a:tableStyleId>
                  </a:tblPr>
                  <a:tblGrid>
                    <a:gridCol w="1187756">
                      <a:extLst>
                        <a:ext uri="{9D8B030D-6E8A-4147-A177-3AD203B41FA5}">
                          <a16:colId xmlns:a16="http://schemas.microsoft.com/office/drawing/2014/main" val="320239521"/>
                        </a:ext>
                      </a:extLst>
                    </a:gridCol>
                    <a:gridCol w="1187756">
                      <a:extLst>
                        <a:ext uri="{9D8B030D-6E8A-4147-A177-3AD203B41FA5}">
                          <a16:colId xmlns:a16="http://schemas.microsoft.com/office/drawing/2014/main" val="2918953085"/>
                        </a:ext>
                      </a:extLst>
                    </a:gridCol>
                    <a:gridCol w="1187756">
                      <a:extLst>
                        <a:ext uri="{9D8B030D-6E8A-4147-A177-3AD203B41FA5}">
                          <a16:colId xmlns:a16="http://schemas.microsoft.com/office/drawing/2014/main" val="910866392"/>
                        </a:ext>
                      </a:extLst>
                    </a:gridCol>
                    <a:gridCol w="1187756">
                      <a:extLst>
                        <a:ext uri="{9D8B030D-6E8A-4147-A177-3AD203B41FA5}">
                          <a16:colId xmlns:a16="http://schemas.microsoft.com/office/drawing/2014/main" val="1142985196"/>
                        </a:ext>
                      </a:extLst>
                    </a:gridCol>
                    <a:gridCol w="1187756">
                      <a:extLst>
                        <a:ext uri="{9D8B030D-6E8A-4147-A177-3AD203B41FA5}">
                          <a16:colId xmlns:a16="http://schemas.microsoft.com/office/drawing/2014/main" val="954879461"/>
                        </a:ext>
                      </a:extLst>
                    </a:gridCol>
                  </a:tblGrid>
                  <a:tr h="362632">
                    <a:tc>
                      <a:txBody>
                        <a:bodyPr/>
                        <a:lstStyle/>
                        <a:p>
                          <a:r>
                            <a:rPr lang="en-AU" dirty="0">
                              <a:solidFill>
                                <a:schemeClr val="tx1"/>
                              </a:solidFill>
                            </a:rPr>
                            <a:t>i</a:t>
                          </a:r>
                        </a:p>
                      </a:txBody>
                      <a:tcPr/>
                    </a:tc>
                    <a:tc>
                      <a:txBody>
                        <a:bodyPr/>
                        <a:lstStyle/>
                        <a:p>
                          <a:r>
                            <a:rPr lang="el-GR" dirty="0">
                              <a:solidFill>
                                <a:schemeClr val="tx1"/>
                              </a:solidFill>
                            </a:rPr>
                            <a:t>θ</a:t>
                          </a:r>
                          <a:endParaRPr lang="en-AU"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AU" b="1" i="1" smtClean="0">
                                        <a:solidFill>
                                          <a:schemeClr val="tx1"/>
                                        </a:solidFill>
                                        <a:latin typeface="Cambria Math" panose="02040503050406030204" pitchFamily="18" charset="0"/>
                                      </a:rPr>
                                    </m:ctrlPr>
                                  </m:sSubPr>
                                  <m:e>
                                    <m:r>
                                      <a:rPr lang="en-AU" b="1" i="1" smtClean="0">
                                        <a:solidFill>
                                          <a:schemeClr val="tx1"/>
                                        </a:solidFill>
                                        <a:latin typeface="Cambria Math" panose="02040503050406030204" pitchFamily="18" charset="0"/>
                                      </a:rPr>
                                      <m:t>𝒅</m:t>
                                    </m:r>
                                  </m:e>
                                  <m:sub>
                                    <m:r>
                                      <a:rPr lang="en-AU" b="1" i="1" smtClean="0">
                                        <a:solidFill>
                                          <a:schemeClr val="tx1"/>
                                        </a:solidFill>
                                        <a:latin typeface="Cambria Math" panose="02040503050406030204" pitchFamily="18" charset="0"/>
                                      </a:rPr>
                                      <m:t>𝒊</m:t>
                                    </m:r>
                                  </m:sub>
                                </m:sSub>
                              </m:oMath>
                            </m:oMathPara>
                          </a14:m>
                          <a:endParaRPr lang="en-AU"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AU" b="1" i="1" smtClean="0">
                                        <a:solidFill>
                                          <a:schemeClr val="tx1"/>
                                        </a:solidFill>
                                        <a:latin typeface="Cambria Math" panose="02040503050406030204" pitchFamily="18" charset="0"/>
                                      </a:rPr>
                                    </m:ctrlPr>
                                  </m:sSubPr>
                                  <m:e>
                                    <m:r>
                                      <a:rPr lang="en-AU" b="1" i="1" smtClean="0">
                                        <a:solidFill>
                                          <a:schemeClr val="tx1"/>
                                        </a:solidFill>
                                        <a:latin typeface="Cambria Math" panose="02040503050406030204" pitchFamily="18" charset="0"/>
                                      </a:rPr>
                                      <m:t>𝒂</m:t>
                                    </m:r>
                                  </m:e>
                                  <m:sub>
                                    <m:r>
                                      <a:rPr lang="en-AU" b="1" i="1" smtClean="0">
                                        <a:solidFill>
                                          <a:schemeClr val="tx1"/>
                                        </a:solidFill>
                                        <a:latin typeface="Cambria Math" panose="02040503050406030204" pitchFamily="18" charset="0"/>
                                      </a:rPr>
                                      <m:t>𝒊</m:t>
                                    </m:r>
                                  </m:sub>
                                </m:sSub>
                              </m:oMath>
                            </m:oMathPara>
                          </a14:m>
                          <a:endParaRPr lang="en-AU"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AU" b="1" i="1" smtClean="0">
                                        <a:solidFill>
                                          <a:schemeClr val="tx1"/>
                                        </a:solidFill>
                                        <a:latin typeface="Cambria Math" panose="02040503050406030204" pitchFamily="18" charset="0"/>
                                        <a:ea typeface="Cambria Math" panose="02040503050406030204" pitchFamily="18" charset="0"/>
                                      </a:rPr>
                                    </m:ctrlPr>
                                  </m:sSubPr>
                                  <m:e>
                                    <m:r>
                                      <a:rPr lang="en-AU" i="1" smtClean="0">
                                        <a:solidFill>
                                          <a:schemeClr val="tx1"/>
                                        </a:solidFill>
                                        <a:latin typeface="Cambria Math" panose="02040503050406030204" pitchFamily="18" charset="0"/>
                                        <a:ea typeface="Cambria Math" panose="02040503050406030204" pitchFamily="18" charset="0"/>
                                      </a:rPr>
                                      <m:t>𝜶</m:t>
                                    </m:r>
                                  </m:e>
                                  <m:sub>
                                    <m:r>
                                      <a:rPr lang="en-AU" b="1" i="1" smtClean="0">
                                        <a:solidFill>
                                          <a:schemeClr val="tx1"/>
                                        </a:solidFill>
                                        <a:latin typeface="Cambria Math" panose="02040503050406030204" pitchFamily="18" charset="0"/>
                                        <a:ea typeface="Cambria Math" panose="02040503050406030204" pitchFamily="18" charset="0"/>
                                      </a:rPr>
                                      <m:t>𝒊</m:t>
                                    </m:r>
                                  </m:sub>
                                </m:sSub>
                              </m:oMath>
                            </m:oMathPara>
                          </a14:m>
                          <a:endParaRPr lang="en-AU" dirty="0">
                            <a:solidFill>
                              <a:schemeClr val="tx1"/>
                            </a:solidFill>
                          </a:endParaRPr>
                        </a:p>
                      </a:txBody>
                      <a:tcPr/>
                    </a:tc>
                    <a:extLst>
                      <a:ext uri="{0D108BD9-81ED-4DB2-BD59-A6C34878D82A}">
                        <a16:rowId xmlns:a16="http://schemas.microsoft.com/office/drawing/2014/main" val="3324209372"/>
                      </a:ext>
                    </a:extLst>
                  </a:tr>
                  <a:tr h="362632">
                    <a:tc>
                      <a:txBody>
                        <a:bodyPr/>
                        <a:lstStyle/>
                        <a:p>
                          <a:r>
                            <a:rPr lang="en-AU" dirty="0"/>
                            <a:t>0</a:t>
                          </a:r>
                        </a:p>
                      </a:txBody>
                      <a:tcPr/>
                    </a:tc>
                    <a:tc>
                      <a:txBody>
                        <a:bodyPr/>
                        <a:lstStyle/>
                        <a:p>
                          <a:r>
                            <a:rPr lang="en-AU" dirty="0"/>
                            <a:t>0</a:t>
                          </a:r>
                        </a:p>
                      </a:txBody>
                      <a:tcPr/>
                    </a:tc>
                    <a:tc>
                      <a:txBody>
                        <a:bodyPr/>
                        <a:lstStyle/>
                        <a:p>
                          <a:r>
                            <a:rPr lang="en-AU" dirty="0"/>
                            <a:t>0</a:t>
                          </a:r>
                        </a:p>
                      </a:txBody>
                      <a:tcPr/>
                    </a:tc>
                    <a:tc>
                      <a:txBody>
                        <a:bodyPr/>
                        <a:lstStyle/>
                        <a:p>
                          <a:r>
                            <a:rPr lang="en-AU" dirty="0"/>
                            <a:t>0</a:t>
                          </a:r>
                        </a:p>
                      </a:txBody>
                      <a:tcPr/>
                    </a:tc>
                    <a:tc>
                      <a:txBody>
                        <a:bodyPr/>
                        <a:lstStyle/>
                        <a:p>
                          <a:r>
                            <a:rPr lang="en-AU" dirty="0"/>
                            <a:t>0</a:t>
                          </a:r>
                        </a:p>
                      </a:txBody>
                      <a:tcPr/>
                    </a:tc>
                    <a:extLst>
                      <a:ext uri="{0D108BD9-81ED-4DB2-BD59-A6C34878D82A}">
                        <a16:rowId xmlns:a16="http://schemas.microsoft.com/office/drawing/2014/main" val="1250100080"/>
                      </a:ext>
                    </a:extLst>
                  </a:tr>
                  <a:tr h="362632">
                    <a:tc>
                      <a:txBody>
                        <a:bodyPr/>
                        <a:lstStyle/>
                        <a:p>
                          <a:r>
                            <a:rPr lang="en-AU" dirty="0"/>
                            <a:t>1</a:t>
                          </a:r>
                        </a:p>
                      </a:txBody>
                      <a:tcPr/>
                    </a:tc>
                    <a:tc>
                      <a:txBody>
                        <a:bodyPr/>
                        <a:lstStyle/>
                        <a:p>
                          <a:r>
                            <a:rPr lang="en-AU" dirty="0"/>
                            <a:t>0</a:t>
                          </a:r>
                        </a:p>
                      </a:txBody>
                      <a:tcPr/>
                    </a:tc>
                    <a:tc>
                      <a:txBody>
                        <a:bodyPr/>
                        <a:lstStyle/>
                        <a:p>
                          <a:r>
                            <a:rPr lang="en-AU" dirty="0"/>
                            <a:t>2</a:t>
                          </a:r>
                        </a:p>
                      </a:txBody>
                      <a:tcPr/>
                    </a:tc>
                    <a:tc>
                      <a:txBody>
                        <a:bodyPr/>
                        <a:lstStyle/>
                        <a:p>
                          <a:r>
                            <a:rPr lang="en-AU" dirty="0"/>
                            <a:t>1</a:t>
                          </a:r>
                        </a:p>
                      </a:txBody>
                      <a:tcPr/>
                    </a:tc>
                    <a:tc>
                      <a:txBody>
                        <a:bodyPr/>
                        <a:lstStyle/>
                        <a:p>
                          <a:r>
                            <a:rPr lang="en-AU" dirty="0"/>
                            <a:t>180 (deg)</a:t>
                          </a:r>
                        </a:p>
                      </a:txBody>
                      <a:tcPr/>
                    </a:tc>
                    <a:extLst>
                      <a:ext uri="{0D108BD9-81ED-4DB2-BD59-A6C34878D82A}">
                        <a16:rowId xmlns:a16="http://schemas.microsoft.com/office/drawing/2014/main" val="2524834293"/>
                      </a:ext>
                    </a:extLst>
                  </a:tr>
                  <a:tr h="362632">
                    <a:tc>
                      <a:txBody>
                        <a:bodyPr/>
                        <a:lstStyle/>
                        <a:p>
                          <a:r>
                            <a:rPr lang="en-AU" dirty="0"/>
                            <a:t>2</a:t>
                          </a:r>
                        </a:p>
                      </a:txBody>
                      <a:tcPr/>
                    </a:tc>
                    <a:tc>
                      <a:txBody>
                        <a:bodyPr/>
                        <a:lstStyle/>
                        <a:p>
                          <a:r>
                            <a:rPr lang="en-AU" dirty="0"/>
                            <a:t>0</a:t>
                          </a:r>
                        </a:p>
                      </a:txBody>
                      <a:tcPr/>
                    </a:tc>
                    <a:tc>
                      <a:txBody>
                        <a:bodyPr/>
                        <a:lstStyle/>
                        <a:p>
                          <a:r>
                            <a:rPr lang="en-AU" dirty="0"/>
                            <a:t>0</a:t>
                          </a:r>
                        </a:p>
                      </a:txBody>
                      <a:tcPr/>
                    </a:tc>
                    <a:tc>
                      <a:txBody>
                        <a:bodyPr/>
                        <a:lstStyle/>
                        <a:p>
                          <a:r>
                            <a:rPr lang="en-AU" dirty="0"/>
                            <a:t>1</a:t>
                          </a:r>
                        </a:p>
                      </a:txBody>
                      <a:tcPr/>
                    </a:tc>
                    <a:tc>
                      <a:txBody>
                        <a:bodyPr/>
                        <a:lstStyle/>
                        <a:p>
                          <a:r>
                            <a:rPr lang="en-AU" dirty="0"/>
                            <a:t>0</a:t>
                          </a:r>
                        </a:p>
                      </a:txBody>
                      <a:tcPr/>
                    </a:tc>
                    <a:extLst>
                      <a:ext uri="{0D108BD9-81ED-4DB2-BD59-A6C34878D82A}">
                        <a16:rowId xmlns:a16="http://schemas.microsoft.com/office/drawing/2014/main" val="2470120338"/>
                      </a:ext>
                    </a:extLst>
                  </a:tr>
                  <a:tr h="362632">
                    <a:tc>
                      <a:txBody>
                        <a:bodyPr/>
                        <a:lstStyle/>
                        <a:p>
                          <a:r>
                            <a:rPr lang="en-AU" dirty="0"/>
                            <a:t>3</a:t>
                          </a:r>
                        </a:p>
                      </a:txBody>
                      <a:tcPr/>
                    </a:tc>
                    <a:tc>
                      <a:txBody>
                        <a:bodyPr/>
                        <a:lstStyle/>
                        <a:p>
                          <a:r>
                            <a:rPr lang="en-AU" dirty="0"/>
                            <a:t>0</a:t>
                          </a:r>
                        </a:p>
                      </a:txBody>
                      <a:tcPr/>
                    </a:tc>
                    <a:tc>
                      <a:txBody>
                        <a:bodyPr/>
                        <a:lstStyle/>
                        <a:p>
                          <a:r>
                            <a:rPr lang="en-AU" dirty="0"/>
                            <a:t>0.5 + </a:t>
                          </a:r>
                          <a:r>
                            <a:rPr lang="en-AU" dirty="0">
                              <a:solidFill>
                                <a:srgbClr val="FF0000"/>
                              </a:solidFill>
                            </a:rPr>
                            <a:t>d</a:t>
                          </a:r>
                        </a:p>
                      </a:txBody>
                      <a:tcPr/>
                    </a:tc>
                    <a:tc>
                      <a:txBody>
                        <a:bodyPr/>
                        <a:lstStyle/>
                        <a:p>
                          <a:r>
                            <a:rPr lang="en-AU" dirty="0"/>
                            <a:t>0</a:t>
                          </a:r>
                        </a:p>
                      </a:txBody>
                      <a:tcPr/>
                    </a:tc>
                    <a:tc>
                      <a:txBody>
                        <a:bodyPr/>
                        <a:lstStyle/>
                        <a:p>
                          <a:r>
                            <a:rPr lang="en-AU" dirty="0"/>
                            <a:t>0</a:t>
                          </a:r>
                        </a:p>
                      </a:txBody>
                      <a:tcPr/>
                    </a:tc>
                    <a:extLst>
                      <a:ext uri="{0D108BD9-81ED-4DB2-BD59-A6C34878D82A}">
                        <a16:rowId xmlns:a16="http://schemas.microsoft.com/office/drawing/2014/main" val="2915066632"/>
                      </a:ext>
                    </a:extLst>
                  </a:tr>
                </a:tbl>
              </a:graphicData>
            </a:graphic>
          </p:graphicFrame>
        </mc:Choice>
        <mc:Fallback xmlns="">
          <p:graphicFrame>
            <p:nvGraphicFramePr>
              <p:cNvPr id="7" name="Table 15">
                <a:extLst>
                  <a:ext uri="{FF2B5EF4-FFF2-40B4-BE49-F238E27FC236}">
                    <a16:creationId xmlns:a16="http://schemas.microsoft.com/office/drawing/2014/main" id="{F131C432-8991-D5FD-D148-9DD4A9EC843B}"/>
                  </a:ext>
                </a:extLst>
              </p:cNvPr>
              <p:cNvGraphicFramePr>
                <a:graphicFrameLocks noGrp="1"/>
              </p:cNvGraphicFramePr>
              <p:nvPr>
                <p:extLst>
                  <p:ext uri="{D42A27DB-BD31-4B8C-83A1-F6EECF244321}">
                    <p14:modId xmlns:p14="http://schemas.microsoft.com/office/powerpoint/2010/main" val="1481211179"/>
                  </p:ext>
                </p:extLst>
              </p:nvPr>
            </p:nvGraphicFramePr>
            <p:xfrm>
              <a:off x="5793610" y="2790264"/>
              <a:ext cx="5938780" cy="2194560"/>
            </p:xfrm>
            <a:graphic>
              <a:graphicData uri="http://schemas.openxmlformats.org/drawingml/2006/table">
                <a:tbl>
                  <a:tblPr firstRow="1" bandRow="1">
                    <a:tableStyleId>{5C22544A-7EE6-4342-B048-85BDC9FD1C3A}</a:tableStyleId>
                  </a:tblPr>
                  <a:tblGrid>
                    <a:gridCol w="1187756">
                      <a:extLst>
                        <a:ext uri="{9D8B030D-6E8A-4147-A177-3AD203B41FA5}">
                          <a16:colId xmlns:a16="http://schemas.microsoft.com/office/drawing/2014/main" val="320239521"/>
                        </a:ext>
                      </a:extLst>
                    </a:gridCol>
                    <a:gridCol w="1187756">
                      <a:extLst>
                        <a:ext uri="{9D8B030D-6E8A-4147-A177-3AD203B41FA5}">
                          <a16:colId xmlns:a16="http://schemas.microsoft.com/office/drawing/2014/main" val="2918953085"/>
                        </a:ext>
                      </a:extLst>
                    </a:gridCol>
                    <a:gridCol w="1187756">
                      <a:extLst>
                        <a:ext uri="{9D8B030D-6E8A-4147-A177-3AD203B41FA5}">
                          <a16:colId xmlns:a16="http://schemas.microsoft.com/office/drawing/2014/main" val="910866392"/>
                        </a:ext>
                      </a:extLst>
                    </a:gridCol>
                    <a:gridCol w="1187756">
                      <a:extLst>
                        <a:ext uri="{9D8B030D-6E8A-4147-A177-3AD203B41FA5}">
                          <a16:colId xmlns:a16="http://schemas.microsoft.com/office/drawing/2014/main" val="1142985196"/>
                        </a:ext>
                      </a:extLst>
                    </a:gridCol>
                    <a:gridCol w="1187756">
                      <a:extLst>
                        <a:ext uri="{9D8B030D-6E8A-4147-A177-3AD203B41FA5}">
                          <a16:colId xmlns:a16="http://schemas.microsoft.com/office/drawing/2014/main" val="954879461"/>
                        </a:ext>
                      </a:extLst>
                    </a:gridCol>
                  </a:tblGrid>
                  <a:tr h="365760">
                    <a:tc>
                      <a:txBody>
                        <a:bodyPr/>
                        <a:lstStyle/>
                        <a:p>
                          <a:r>
                            <a:rPr lang="en-AU" dirty="0">
                              <a:solidFill>
                                <a:schemeClr val="tx1"/>
                              </a:solidFill>
                            </a:rPr>
                            <a:t>i</a:t>
                          </a:r>
                        </a:p>
                      </a:txBody>
                      <a:tcPr/>
                    </a:tc>
                    <a:tc>
                      <a:txBody>
                        <a:bodyPr/>
                        <a:lstStyle/>
                        <a:p>
                          <a:r>
                            <a:rPr lang="el-GR" dirty="0">
                              <a:solidFill>
                                <a:schemeClr val="tx1"/>
                              </a:solidFill>
                            </a:rPr>
                            <a:t>θ</a:t>
                          </a:r>
                          <a:endParaRPr lang="en-AU" dirty="0">
                            <a:solidFill>
                              <a:schemeClr val="tx1"/>
                            </a:solidFill>
                          </a:endParaRPr>
                        </a:p>
                      </a:txBody>
                      <a:tcPr/>
                    </a:tc>
                    <a:tc>
                      <a:txBody>
                        <a:bodyPr/>
                        <a:lstStyle/>
                        <a:p>
                          <a:endParaRPr lang="en-US"/>
                        </a:p>
                      </a:txBody>
                      <a:tcPr>
                        <a:blipFill>
                          <a:blip r:embed="rId2"/>
                          <a:stretch>
                            <a:fillRect l="-200513" t="-8333" r="-202051" b="-528333"/>
                          </a:stretch>
                        </a:blipFill>
                      </a:tcPr>
                    </a:tc>
                    <a:tc>
                      <a:txBody>
                        <a:bodyPr/>
                        <a:lstStyle/>
                        <a:p>
                          <a:endParaRPr lang="en-US"/>
                        </a:p>
                      </a:txBody>
                      <a:tcPr>
                        <a:blipFill>
                          <a:blip r:embed="rId2"/>
                          <a:stretch>
                            <a:fillRect l="-300513" t="-8333" r="-102051" b="-528333"/>
                          </a:stretch>
                        </a:blipFill>
                      </a:tcPr>
                    </a:tc>
                    <a:tc>
                      <a:txBody>
                        <a:bodyPr/>
                        <a:lstStyle/>
                        <a:p>
                          <a:endParaRPr lang="en-US"/>
                        </a:p>
                      </a:txBody>
                      <a:tcPr>
                        <a:blipFill>
                          <a:blip r:embed="rId2"/>
                          <a:stretch>
                            <a:fillRect l="-400513" t="-8333" r="-2051" b="-528333"/>
                          </a:stretch>
                        </a:blipFill>
                      </a:tcPr>
                    </a:tc>
                    <a:extLst>
                      <a:ext uri="{0D108BD9-81ED-4DB2-BD59-A6C34878D82A}">
                        <a16:rowId xmlns:a16="http://schemas.microsoft.com/office/drawing/2014/main" val="3324209372"/>
                      </a:ext>
                    </a:extLst>
                  </a:tr>
                  <a:tr h="365760">
                    <a:tc>
                      <a:txBody>
                        <a:bodyPr/>
                        <a:lstStyle/>
                        <a:p>
                          <a:r>
                            <a:rPr lang="en-AU" dirty="0"/>
                            <a:t>0</a:t>
                          </a:r>
                        </a:p>
                      </a:txBody>
                      <a:tcPr/>
                    </a:tc>
                    <a:tc>
                      <a:txBody>
                        <a:bodyPr/>
                        <a:lstStyle/>
                        <a:p>
                          <a:r>
                            <a:rPr lang="en-AU" dirty="0"/>
                            <a:t>0</a:t>
                          </a:r>
                        </a:p>
                      </a:txBody>
                      <a:tcPr/>
                    </a:tc>
                    <a:tc>
                      <a:txBody>
                        <a:bodyPr/>
                        <a:lstStyle/>
                        <a:p>
                          <a:r>
                            <a:rPr lang="en-AU" dirty="0"/>
                            <a:t>0</a:t>
                          </a:r>
                        </a:p>
                      </a:txBody>
                      <a:tcPr/>
                    </a:tc>
                    <a:tc>
                      <a:txBody>
                        <a:bodyPr/>
                        <a:lstStyle/>
                        <a:p>
                          <a:r>
                            <a:rPr lang="en-AU" dirty="0"/>
                            <a:t>0</a:t>
                          </a:r>
                        </a:p>
                      </a:txBody>
                      <a:tcPr/>
                    </a:tc>
                    <a:tc>
                      <a:txBody>
                        <a:bodyPr/>
                        <a:lstStyle/>
                        <a:p>
                          <a:r>
                            <a:rPr lang="en-AU" dirty="0"/>
                            <a:t>0</a:t>
                          </a:r>
                        </a:p>
                      </a:txBody>
                      <a:tcPr/>
                    </a:tc>
                    <a:extLst>
                      <a:ext uri="{0D108BD9-81ED-4DB2-BD59-A6C34878D82A}">
                        <a16:rowId xmlns:a16="http://schemas.microsoft.com/office/drawing/2014/main" val="1250100080"/>
                      </a:ext>
                    </a:extLst>
                  </a:tr>
                  <a:tr h="365760">
                    <a:tc>
                      <a:txBody>
                        <a:bodyPr/>
                        <a:lstStyle/>
                        <a:p>
                          <a:r>
                            <a:rPr lang="en-AU" dirty="0"/>
                            <a:t>1</a:t>
                          </a:r>
                        </a:p>
                      </a:txBody>
                      <a:tcPr/>
                    </a:tc>
                    <a:tc>
                      <a:txBody>
                        <a:bodyPr/>
                        <a:lstStyle/>
                        <a:p>
                          <a:r>
                            <a:rPr lang="en-AU" dirty="0"/>
                            <a:t>0</a:t>
                          </a:r>
                        </a:p>
                      </a:txBody>
                      <a:tcPr/>
                    </a:tc>
                    <a:tc>
                      <a:txBody>
                        <a:bodyPr/>
                        <a:lstStyle/>
                        <a:p>
                          <a:r>
                            <a:rPr lang="en-AU" dirty="0"/>
                            <a:t>2</a:t>
                          </a:r>
                        </a:p>
                      </a:txBody>
                      <a:tcPr/>
                    </a:tc>
                    <a:tc>
                      <a:txBody>
                        <a:bodyPr/>
                        <a:lstStyle/>
                        <a:p>
                          <a:r>
                            <a:rPr lang="en-AU" dirty="0"/>
                            <a:t>1</a:t>
                          </a:r>
                        </a:p>
                      </a:txBody>
                      <a:tcPr/>
                    </a:tc>
                    <a:tc>
                      <a:txBody>
                        <a:bodyPr/>
                        <a:lstStyle/>
                        <a:p>
                          <a:r>
                            <a:rPr lang="en-AU" dirty="0"/>
                            <a:t>180 (deg)</a:t>
                          </a:r>
                        </a:p>
                      </a:txBody>
                      <a:tcPr/>
                    </a:tc>
                    <a:extLst>
                      <a:ext uri="{0D108BD9-81ED-4DB2-BD59-A6C34878D82A}">
                        <a16:rowId xmlns:a16="http://schemas.microsoft.com/office/drawing/2014/main" val="2524834293"/>
                      </a:ext>
                    </a:extLst>
                  </a:tr>
                  <a:tr h="365760">
                    <a:tc>
                      <a:txBody>
                        <a:bodyPr/>
                        <a:lstStyle/>
                        <a:p>
                          <a:r>
                            <a:rPr lang="en-AU" dirty="0"/>
                            <a:t>2</a:t>
                          </a:r>
                        </a:p>
                      </a:txBody>
                      <a:tcPr/>
                    </a:tc>
                    <a:tc>
                      <a:txBody>
                        <a:bodyPr/>
                        <a:lstStyle/>
                        <a:p>
                          <a:r>
                            <a:rPr lang="en-AU" dirty="0"/>
                            <a:t>0</a:t>
                          </a:r>
                        </a:p>
                      </a:txBody>
                      <a:tcPr/>
                    </a:tc>
                    <a:tc>
                      <a:txBody>
                        <a:bodyPr/>
                        <a:lstStyle/>
                        <a:p>
                          <a:r>
                            <a:rPr lang="en-AU" dirty="0"/>
                            <a:t>0</a:t>
                          </a:r>
                        </a:p>
                      </a:txBody>
                      <a:tcPr/>
                    </a:tc>
                    <a:tc>
                      <a:txBody>
                        <a:bodyPr/>
                        <a:lstStyle/>
                        <a:p>
                          <a:r>
                            <a:rPr lang="en-AU" dirty="0"/>
                            <a:t>1</a:t>
                          </a:r>
                        </a:p>
                      </a:txBody>
                      <a:tcPr/>
                    </a:tc>
                    <a:tc>
                      <a:txBody>
                        <a:bodyPr/>
                        <a:lstStyle/>
                        <a:p>
                          <a:r>
                            <a:rPr lang="en-AU" dirty="0"/>
                            <a:t>0</a:t>
                          </a:r>
                        </a:p>
                      </a:txBody>
                      <a:tcPr/>
                    </a:tc>
                    <a:extLst>
                      <a:ext uri="{0D108BD9-81ED-4DB2-BD59-A6C34878D82A}">
                        <a16:rowId xmlns:a16="http://schemas.microsoft.com/office/drawing/2014/main" val="2470120338"/>
                      </a:ext>
                    </a:extLst>
                  </a:tr>
                  <a:tr h="365760">
                    <a:tc>
                      <a:txBody>
                        <a:bodyPr/>
                        <a:lstStyle/>
                        <a:p>
                          <a:r>
                            <a:rPr lang="en-AU" dirty="0"/>
                            <a:t>3</a:t>
                          </a:r>
                        </a:p>
                      </a:txBody>
                      <a:tcPr/>
                    </a:tc>
                    <a:tc>
                      <a:txBody>
                        <a:bodyPr/>
                        <a:lstStyle/>
                        <a:p>
                          <a:r>
                            <a:rPr lang="en-AU" dirty="0"/>
                            <a:t>0</a:t>
                          </a:r>
                        </a:p>
                      </a:txBody>
                      <a:tcPr/>
                    </a:tc>
                    <a:tc>
                      <a:txBody>
                        <a:bodyPr/>
                        <a:lstStyle/>
                        <a:p>
                          <a:r>
                            <a:rPr lang="en-AU" dirty="0"/>
                            <a:t>1.5</a:t>
                          </a:r>
                        </a:p>
                      </a:txBody>
                      <a:tcPr/>
                    </a:tc>
                    <a:tc>
                      <a:txBody>
                        <a:bodyPr/>
                        <a:lstStyle/>
                        <a:p>
                          <a:r>
                            <a:rPr lang="en-AU" dirty="0"/>
                            <a:t>0</a:t>
                          </a:r>
                        </a:p>
                      </a:txBody>
                      <a:tcPr/>
                    </a:tc>
                    <a:tc>
                      <a:txBody>
                        <a:bodyPr/>
                        <a:lstStyle/>
                        <a:p>
                          <a:r>
                            <a:rPr lang="en-AU" dirty="0"/>
                            <a:t>0</a:t>
                          </a:r>
                        </a:p>
                      </a:txBody>
                      <a:tcPr/>
                    </a:tc>
                    <a:extLst>
                      <a:ext uri="{0D108BD9-81ED-4DB2-BD59-A6C34878D82A}">
                        <a16:rowId xmlns:a16="http://schemas.microsoft.com/office/drawing/2014/main" val="3892950550"/>
                      </a:ext>
                    </a:extLst>
                  </a:tr>
                  <a:tr h="365760">
                    <a:tc>
                      <a:txBody>
                        <a:bodyPr/>
                        <a:lstStyle/>
                        <a:p>
                          <a:r>
                            <a:rPr lang="en-AU" dirty="0"/>
                            <a:t>4</a:t>
                          </a:r>
                        </a:p>
                      </a:txBody>
                      <a:tcPr/>
                    </a:tc>
                    <a:tc>
                      <a:txBody>
                        <a:bodyPr/>
                        <a:lstStyle/>
                        <a:p>
                          <a:r>
                            <a:rPr lang="en-AU" dirty="0"/>
                            <a:t>- 90 (deg)</a:t>
                          </a:r>
                        </a:p>
                      </a:txBody>
                      <a:tcPr/>
                    </a:tc>
                    <a:tc>
                      <a:txBody>
                        <a:bodyPr/>
                        <a:lstStyle/>
                        <a:p>
                          <a:r>
                            <a:rPr lang="en-AU" dirty="0"/>
                            <a:t>0.5 + </a:t>
                          </a:r>
                          <a:r>
                            <a:rPr lang="en-AU" dirty="0">
                              <a:solidFill>
                                <a:srgbClr val="FF0000"/>
                              </a:solidFill>
                            </a:rPr>
                            <a:t>d</a:t>
                          </a:r>
                        </a:p>
                      </a:txBody>
                      <a:tcPr/>
                    </a:tc>
                    <a:tc>
                      <a:txBody>
                        <a:bodyPr/>
                        <a:lstStyle/>
                        <a:p>
                          <a:r>
                            <a:rPr lang="en-AU" dirty="0"/>
                            <a:t>0</a:t>
                          </a:r>
                        </a:p>
                      </a:txBody>
                      <a:tcPr/>
                    </a:tc>
                    <a:tc>
                      <a:txBody>
                        <a:bodyPr/>
                        <a:lstStyle/>
                        <a:p>
                          <a:r>
                            <a:rPr lang="en-AU" dirty="0"/>
                            <a:t>0</a:t>
                          </a:r>
                        </a:p>
                      </a:txBody>
                      <a:tcPr/>
                    </a:tc>
                    <a:extLst>
                      <a:ext uri="{0D108BD9-81ED-4DB2-BD59-A6C34878D82A}">
                        <a16:rowId xmlns:a16="http://schemas.microsoft.com/office/drawing/2014/main" val="2915066632"/>
                      </a:ext>
                    </a:extLst>
                  </a:tr>
                </a:tbl>
              </a:graphicData>
            </a:graphic>
          </p:graphicFrame>
        </mc:Fallback>
      </mc:AlternateContent>
      <p:sp>
        <p:nvSpPr>
          <p:cNvPr id="6" name="TextBox 5">
            <a:extLst>
              <a:ext uri="{FF2B5EF4-FFF2-40B4-BE49-F238E27FC236}">
                <a16:creationId xmlns:a16="http://schemas.microsoft.com/office/drawing/2014/main" id="{927B90D1-5852-A924-4F48-E62E99627342}"/>
              </a:ext>
            </a:extLst>
          </p:cNvPr>
          <p:cNvSpPr txBox="1"/>
          <p:nvPr/>
        </p:nvSpPr>
        <p:spPr>
          <a:xfrm>
            <a:off x="5957251" y="5211561"/>
            <a:ext cx="3832859" cy="369332"/>
          </a:xfrm>
          <a:prstGeom prst="rect">
            <a:avLst/>
          </a:prstGeom>
          <a:noFill/>
        </p:spPr>
        <p:txBody>
          <a:bodyPr wrap="square" rtlCol="0">
            <a:spAutoFit/>
          </a:bodyPr>
          <a:lstStyle/>
          <a:p>
            <a:r>
              <a:rPr lang="en-AU" dirty="0"/>
              <a:t>What does the </a:t>
            </a:r>
            <a:r>
              <a:rPr lang="en-AU" dirty="0">
                <a:solidFill>
                  <a:srgbClr val="FF0000"/>
                </a:solidFill>
              </a:rPr>
              <a:t>‘d’ </a:t>
            </a:r>
            <a:r>
              <a:rPr lang="en-AU" dirty="0"/>
              <a:t>represent?</a:t>
            </a:r>
          </a:p>
        </p:txBody>
      </p:sp>
      <p:pic>
        <p:nvPicPr>
          <p:cNvPr id="9" name="Picture 8">
            <a:extLst>
              <a:ext uri="{FF2B5EF4-FFF2-40B4-BE49-F238E27FC236}">
                <a16:creationId xmlns:a16="http://schemas.microsoft.com/office/drawing/2014/main" id="{192A9157-CE50-9EB0-5C48-1E1A6F88989E}"/>
              </a:ext>
            </a:extLst>
          </p:cNvPr>
          <p:cNvPicPr>
            <a:picLocks noChangeAspect="1"/>
          </p:cNvPicPr>
          <p:nvPr/>
        </p:nvPicPr>
        <p:blipFill>
          <a:blip r:embed="rId3"/>
          <a:stretch>
            <a:fillRect/>
          </a:stretch>
        </p:blipFill>
        <p:spPr>
          <a:xfrm>
            <a:off x="1341120" y="2086522"/>
            <a:ext cx="2977201" cy="3602045"/>
          </a:xfrm>
          <a:prstGeom prst="rect">
            <a:avLst/>
          </a:prstGeom>
        </p:spPr>
      </p:pic>
    </p:spTree>
    <p:extLst>
      <p:ext uri="{BB962C8B-B14F-4D97-AF65-F5344CB8AC3E}">
        <p14:creationId xmlns:p14="http://schemas.microsoft.com/office/powerpoint/2010/main" val="2424429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F5FF-70E9-8564-825A-0949FCE2A750}"/>
              </a:ext>
            </a:extLst>
          </p:cNvPr>
          <p:cNvSpPr>
            <a:spLocks noGrp="1"/>
          </p:cNvSpPr>
          <p:nvPr>
            <p:ph type="title"/>
          </p:nvPr>
        </p:nvSpPr>
        <p:spPr>
          <a:xfrm>
            <a:off x="838200" y="365125"/>
            <a:ext cx="10515600" cy="1325563"/>
          </a:xfrm>
        </p:spPr>
        <p:txBody>
          <a:bodyPr anchor="ctr">
            <a:normAutofit/>
          </a:bodyPr>
          <a:lstStyle/>
          <a:p>
            <a:r>
              <a:rPr lang="en-AU" dirty="0"/>
              <a:t>RVC Toolbox Example: </a:t>
            </a:r>
            <a:br>
              <a:rPr lang="en-AU" dirty="0"/>
            </a:br>
            <a:r>
              <a:rPr lang="en-AU" dirty="0"/>
              <a:t>What about a SCARA Robot?</a:t>
            </a:r>
          </a:p>
        </p:txBody>
      </p:sp>
      <p:sp>
        <p:nvSpPr>
          <p:cNvPr id="10" name="Content Placeholder 3">
            <a:extLst>
              <a:ext uri="{FF2B5EF4-FFF2-40B4-BE49-F238E27FC236}">
                <a16:creationId xmlns:a16="http://schemas.microsoft.com/office/drawing/2014/main" id="{6EFCCA83-318E-30E9-179A-34EF5571D30B}"/>
              </a:ext>
            </a:extLst>
          </p:cNvPr>
          <p:cNvSpPr>
            <a:spLocks noGrp="1"/>
          </p:cNvSpPr>
          <p:nvPr>
            <p:ph sz="half" idx="2"/>
          </p:nvPr>
        </p:nvSpPr>
        <p:spPr>
          <a:xfrm>
            <a:off x="6172200" y="1825625"/>
            <a:ext cx="5181600" cy="4351338"/>
          </a:xfrm>
        </p:spPr>
        <p:txBody>
          <a:bodyPr/>
          <a:lstStyle/>
          <a:p>
            <a:pPr marL="514350" indent="-514350">
              <a:buFont typeface="+mj-lt"/>
              <a:buAutoNum type="arabicPeriod"/>
            </a:pPr>
            <a:r>
              <a:rPr lang="en-US" dirty="0"/>
              <a:t>Is this an RRR Robot or an RRP robot? RRP!</a:t>
            </a:r>
          </a:p>
        </p:txBody>
      </p:sp>
      <mc:AlternateContent xmlns:mc="http://schemas.openxmlformats.org/markup-compatibility/2006" xmlns:a14="http://schemas.microsoft.com/office/drawing/2010/main">
        <mc:Choice Requires="a14">
          <p:graphicFrame>
            <p:nvGraphicFramePr>
              <p:cNvPr id="7" name="Table 15">
                <a:extLst>
                  <a:ext uri="{FF2B5EF4-FFF2-40B4-BE49-F238E27FC236}">
                    <a16:creationId xmlns:a16="http://schemas.microsoft.com/office/drawing/2014/main" id="{F131C432-8991-D5FD-D148-9DD4A9EC843B}"/>
                  </a:ext>
                </a:extLst>
              </p:cNvPr>
              <p:cNvGraphicFramePr>
                <a:graphicFrameLocks noGrp="1"/>
              </p:cNvGraphicFramePr>
              <p:nvPr>
                <p:extLst>
                  <p:ext uri="{D42A27DB-BD31-4B8C-83A1-F6EECF244321}">
                    <p14:modId xmlns:p14="http://schemas.microsoft.com/office/powerpoint/2010/main" val="287880097"/>
                  </p:ext>
                </p:extLst>
              </p:nvPr>
            </p:nvGraphicFramePr>
            <p:xfrm>
              <a:off x="5782181" y="2868549"/>
              <a:ext cx="5938780" cy="1828800"/>
            </p:xfrm>
            <a:graphic>
              <a:graphicData uri="http://schemas.openxmlformats.org/drawingml/2006/table">
                <a:tbl>
                  <a:tblPr firstRow="1" bandRow="1">
                    <a:tableStyleId>{5C22544A-7EE6-4342-B048-85BDC9FD1C3A}</a:tableStyleId>
                  </a:tblPr>
                  <a:tblGrid>
                    <a:gridCol w="1187756">
                      <a:extLst>
                        <a:ext uri="{9D8B030D-6E8A-4147-A177-3AD203B41FA5}">
                          <a16:colId xmlns:a16="http://schemas.microsoft.com/office/drawing/2014/main" val="320239521"/>
                        </a:ext>
                      </a:extLst>
                    </a:gridCol>
                    <a:gridCol w="1187756">
                      <a:extLst>
                        <a:ext uri="{9D8B030D-6E8A-4147-A177-3AD203B41FA5}">
                          <a16:colId xmlns:a16="http://schemas.microsoft.com/office/drawing/2014/main" val="2918953085"/>
                        </a:ext>
                      </a:extLst>
                    </a:gridCol>
                    <a:gridCol w="1187756">
                      <a:extLst>
                        <a:ext uri="{9D8B030D-6E8A-4147-A177-3AD203B41FA5}">
                          <a16:colId xmlns:a16="http://schemas.microsoft.com/office/drawing/2014/main" val="910866392"/>
                        </a:ext>
                      </a:extLst>
                    </a:gridCol>
                    <a:gridCol w="1187756">
                      <a:extLst>
                        <a:ext uri="{9D8B030D-6E8A-4147-A177-3AD203B41FA5}">
                          <a16:colId xmlns:a16="http://schemas.microsoft.com/office/drawing/2014/main" val="1142985196"/>
                        </a:ext>
                      </a:extLst>
                    </a:gridCol>
                    <a:gridCol w="1187756">
                      <a:extLst>
                        <a:ext uri="{9D8B030D-6E8A-4147-A177-3AD203B41FA5}">
                          <a16:colId xmlns:a16="http://schemas.microsoft.com/office/drawing/2014/main" val="954879461"/>
                        </a:ext>
                      </a:extLst>
                    </a:gridCol>
                  </a:tblGrid>
                  <a:tr h="362632">
                    <a:tc>
                      <a:txBody>
                        <a:bodyPr/>
                        <a:lstStyle/>
                        <a:p>
                          <a:r>
                            <a:rPr lang="en-AU" dirty="0">
                              <a:solidFill>
                                <a:schemeClr val="tx1"/>
                              </a:solidFill>
                            </a:rPr>
                            <a:t>i</a:t>
                          </a:r>
                        </a:p>
                      </a:txBody>
                      <a:tcPr/>
                    </a:tc>
                    <a:tc>
                      <a:txBody>
                        <a:bodyPr/>
                        <a:lstStyle/>
                        <a:p>
                          <a:r>
                            <a:rPr lang="el-GR" dirty="0">
                              <a:solidFill>
                                <a:schemeClr val="tx1"/>
                              </a:solidFill>
                            </a:rPr>
                            <a:t>θ</a:t>
                          </a:r>
                          <a:endParaRPr lang="en-AU"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AU" b="1" i="1" smtClean="0">
                                        <a:solidFill>
                                          <a:schemeClr val="tx1"/>
                                        </a:solidFill>
                                        <a:latin typeface="Cambria Math" panose="02040503050406030204" pitchFamily="18" charset="0"/>
                                      </a:rPr>
                                    </m:ctrlPr>
                                  </m:sSubPr>
                                  <m:e>
                                    <m:r>
                                      <a:rPr lang="en-AU" b="1" i="1" smtClean="0">
                                        <a:solidFill>
                                          <a:schemeClr val="tx1"/>
                                        </a:solidFill>
                                        <a:latin typeface="Cambria Math" panose="02040503050406030204" pitchFamily="18" charset="0"/>
                                      </a:rPr>
                                      <m:t>𝒅</m:t>
                                    </m:r>
                                  </m:e>
                                  <m:sub>
                                    <m:r>
                                      <a:rPr lang="en-AU" b="1" i="1" smtClean="0">
                                        <a:solidFill>
                                          <a:schemeClr val="tx1"/>
                                        </a:solidFill>
                                        <a:latin typeface="Cambria Math" panose="02040503050406030204" pitchFamily="18" charset="0"/>
                                      </a:rPr>
                                      <m:t>𝒊</m:t>
                                    </m:r>
                                  </m:sub>
                                </m:sSub>
                              </m:oMath>
                            </m:oMathPara>
                          </a14:m>
                          <a:endParaRPr lang="en-AU"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AU" b="1" i="1" smtClean="0">
                                        <a:solidFill>
                                          <a:schemeClr val="tx1"/>
                                        </a:solidFill>
                                        <a:latin typeface="Cambria Math" panose="02040503050406030204" pitchFamily="18" charset="0"/>
                                      </a:rPr>
                                    </m:ctrlPr>
                                  </m:sSubPr>
                                  <m:e>
                                    <m:r>
                                      <a:rPr lang="en-AU" b="1" i="1" smtClean="0">
                                        <a:solidFill>
                                          <a:schemeClr val="tx1"/>
                                        </a:solidFill>
                                        <a:latin typeface="Cambria Math" panose="02040503050406030204" pitchFamily="18" charset="0"/>
                                      </a:rPr>
                                      <m:t>𝒂</m:t>
                                    </m:r>
                                  </m:e>
                                  <m:sub>
                                    <m:r>
                                      <a:rPr lang="en-AU" b="1" i="1" smtClean="0">
                                        <a:solidFill>
                                          <a:schemeClr val="tx1"/>
                                        </a:solidFill>
                                        <a:latin typeface="Cambria Math" panose="02040503050406030204" pitchFamily="18" charset="0"/>
                                      </a:rPr>
                                      <m:t>𝒊</m:t>
                                    </m:r>
                                  </m:sub>
                                </m:sSub>
                              </m:oMath>
                            </m:oMathPara>
                          </a14:m>
                          <a:endParaRPr lang="en-AU"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AU" b="1" i="1" smtClean="0">
                                        <a:solidFill>
                                          <a:schemeClr val="tx1"/>
                                        </a:solidFill>
                                        <a:latin typeface="Cambria Math" panose="02040503050406030204" pitchFamily="18" charset="0"/>
                                        <a:ea typeface="Cambria Math" panose="02040503050406030204" pitchFamily="18" charset="0"/>
                                      </a:rPr>
                                    </m:ctrlPr>
                                  </m:sSubPr>
                                  <m:e>
                                    <m:r>
                                      <a:rPr lang="en-AU" i="1" smtClean="0">
                                        <a:solidFill>
                                          <a:schemeClr val="tx1"/>
                                        </a:solidFill>
                                        <a:latin typeface="Cambria Math" panose="02040503050406030204" pitchFamily="18" charset="0"/>
                                        <a:ea typeface="Cambria Math" panose="02040503050406030204" pitchFamily="18" charset="0"/>
                                      </a:rPr>
                                      <m:t>𝜶</m:t>
                                    </m:r>
                                  </m:e>
                                  <m:sub>
                                    <m:r>
                                      <a:rPr lang="en-AU" b="1" i="1" smtClean="0">
                                        <a:solidFill>
                                          <a:schemeClr val="tx1"/>
                                        </a:solidFill>
                                        <a:latin typeface="Cambria Math" panose="02040503050406030204" pitchFamily="18" charset="0"/>
                                        <a:ea typeface="Cambria Math" panose="02040503050406030204" pitchFamily="18" charset="0"/>
                                      </a:rPr>
                                      <m:t>𝒊</m:t>
                                    </m:r>
                                  </m:sub>
                                </m:sSub>
                              </m:oMath>
                            </m:oMathPara>
                          </a14:m>
                          <a:endParaRPr lang="en-AU" dirty="0">
                            <a:solidFill>
                              <a:schemeClr val="tx1"/>
                            </a:solidFill>
                          </a:endParaRPr>
                        </a:p>
                      </a:txBody>
                      <a:tcPr/>
                    </a:tc>
                    <a:extLst>
                      <a:ext uri="{0D108BD9-81ED-4DB2-BD59-A6C34878D82A}">
                        <a16:rowId xmlns:a16="http://schemas.microsoft.com/office/drawing/2014/main" val="3324209372"/>
                      </a:ext>
                    </a:extLst>
                  </a:tr>
                  <a:tr h="362632">
                    <a:tc>
                      <a:txBody>
                        <a:bodyPr/>
                        <a:lstStyle/>
                        <a:p>
                          <a:r>
                            <a:rPr lang="en-AU" dirty="0"/>
                            <a:t>0</a:t>
                          </a:r>
                        </a:p>
                      </a:txBody>
                      <a:tcPr/>
                    </a:tc>
                    <a:tc>
                      <a:txBody>
                        <a:bodyPr/>
                        <a:lstStyle/>
                        <a:p>
                          <a:r>
                            <a:rPr lang="en-AU" dirty="0"/>
                            <a:t>0</a:t>
                          </a:r>
                        </a:p>
                      </a:txBody>
                      <a:tcPr/>
                    </a:tc>
                    <a:tc>
                      <a:txBody>
                        <a:bodyPr/>
                        <a:lstStyle/>
                        <a:p>
                          <a:r>
                            <a:rPr lang="en-AU" dirty="0"/>
                            <a:t>0</a:t>
                          </a:r>
                        </a:p>
                      </a:txBody>
                      <a:tcPr/>
                    </a:tc>
                    <a:tc>
                      <a:txBody>
                        <a:bodyPr/>
                        <a:lstStyle/>
                        <a:p>
                          <a:r>
                            <a:rPr lang="en-AU" dirty="0"/>
                            <a:t>0</a:t>
                          </a:r>
                        </a:p>
                      </a:txBody>
                      <a:tcPr/>
                    </a:tc>
                    <a:tc>
                      <a:txBody>
                        <a:bodyPr/>
                        <a:lstStyle/>
                        <a:p>
                          <a:r>
                            <a:rPr lang="en-AU" dirty="0"/>
                            <a:t>0</a:t>
                          </a:r>
                        </a:p>
                      </a:txBody>
                      <a:tcPr/>
                    </a:tc>
                    <a:extLst>
                      <a:ext uri="{0D108BD9-81ED-4DB2-BD59-A6C34878D82A}">
                        <a16:rowId xmlns:a16="http://schemas.microsoft.com/office/drawing/2014/main" val="1250100080"/>
                      </a:ext>
                    </a:extLst>
                  </a:tr>
                  <a:tr h="362632">
                    <a:tc>
                      <a:txBody>
                        <a:bodyPr/>
                        <a:lstStyle/>
                        <a:p>
                          <a:r>
                            <a:rPr lang="en-AU" dirty="0"/>
                            <a:t>1</a:t>
                          </a:r>
                        </a:p>
                      </a:txBody>
                      <a:tcPr/>
                    </a:tc>
                    <a:tc>
                      <a:txBody>
                        <a:bodyPr/>
                        <a:lstStyle/>
                        <a:p>
                          <a:r>
                            <a:rPr lang="en-AU" dirty="0"/>
                            <a:t>0</a:t>
                          </a:r>
                        </a:p>
                      </a:txBody>
                      <a:tcPr/>
                    </a:tc>
                    <a:tc>
                      <a:txBody>
                        <a:bodyPr/>
                        <a:lstStyle/>
                        <a:p>
                          <a:r>
                            <a:rPr lang="en-AU" dirty="0"/>
                            <a:t>2</a:t>
                          </a:r>
                        </a:p>
                      </a:txBody>
                      <a:tcPr/>
                    </a:tc>
                    <a:tc>
                      <a:txBody>
                        <a:bodyPr/>
                        <a:lstStyle/>
                        <a:p>
                          <a:r>
                            <a:rPr lang="en-AU" dirty="0"/>
                            <a:t>1</a:t>
                          </a:r>
                        </a:p>
                      </a:txBody>
                      <a:tcPr/>
                    </a:tc>
                    <a:tc>
                      <a:txBody>
                        <a:bodyPr/>
                        <a:lstStyle/>
                        <a:p>
                          <a:r>
                            <a:rPr lang="en-AU" dirty="0"/>
                            <a:t>180 (deg)</a:t>
                          </a:r>
                        </a:p>
                      </a:txBody>
                      <a:tcPr/>
                    </a:tc>
                    <a:extLst>
                      <a:ext uri="{0D108BD9-81ED-4DB2-BD59-A6C34878D82A}">
                        <a16:rowId xmlns:a16="http://schemas.microsoft.com/office/drawing/2014/main" val="2524834293"/>
                      </a:ext>
                    </a:extLst>
                  </a:tr>
                  <a:tr h="362632">
                    <a:tc>
                      <a:txBody>
                        <a:bodyPr/>
                        <a:lstStyle/>
                        <a:p>
                          <a:r>
                            <a:rPr lang="en-AU" dirty="0"/>
                            <a:t>2</a:t>
                          </a:r>
                        </a:p>
                      </a:txBody>
                      <a:tcPr/>
                    </a:tc>
                    <a:tc>
                      <a:txBody>
                        <a:bodyPr/>
                        <a:lstStyle/>
                        <a:p>
                          <a:r>
                            <a:rPr lang="en-AU" dirty="0"/>
                            <a:t>0</a:t>
                          </a:r>
                        </a:p>
                      </a:txBody>
                      <a:tcPr/>
                    </a:tc>
                    <a:tc>
                      <a:txBody>
                        <a:bodyPr/>
                        <a:lstStyle/>
                        <a:p>
                          <a:r>
                            <a:rPr lang="en-AU" dirty="0"/>
                            <a:t>0</a:t>
                          </a:r>
                        </a:p>
                      </a:txBody>
                      <a:tcPr/>
                    </a:tc>
                    <a:tc>
                      <a:txBody>
                        <a:bodyPr/>
                        <a:lstStyle/>
                        <a:p>
                          <a:r>
                            <a:rPr lang="en-AU" dirty="0"/>
                            <a:t>1</a:t>
                          </a:r>
                        </a:p>
                      </a:txBody>
                      <a:tcPr/>
                    </a:tc>
                    <a:tc>
                      <a:txBody>
                        <a:bodyPr/>
                        <a:lstStyle/>
                        <a:p>
                          <a:r>
                            <a:rPr lang="en-AU" dirty="0"/>
                            <a:t>0</a:t>
                          </a:r>
                        </a:p>
                      </a:txBody>
                      <a:tcPr/>
                    </a:tc>
                    <a:extLst>
                      <a:ext uri="{0D108BD9-81ED-4DB2-BD59-A6C34878D82A}">
                        <a16:rowId xmlns:a16="http://schemas.microsoft.com/office/drawing/2014/main" val="2470120338"/>
                      </a:ext>
                    </a:extLst>
                  </a:tr>
                  <a:tr h="362632">
                    <a:tc>
                      <a:txBody>
                        <a:bodyPr/>
                        <a:lstStyle/>
                        <a:p>
                          <a:r>
                            <a:rPr lang="en-AU" dirty="0"/>
                            <a:t>3</a:t>
                          </a:r>
                        </a:p>
                      </a:txBody>
                      <a:tcPr/>
                    </a:tc>
                    <a:tc>
                      <a:txBody>
                        <a:bodyPr/>
                        <a:lstStyle/>
                        <a:p>
                          <a:r>
                            <a:rPr lang="en-AU" dirty="0"/>
                            <a:t>0</a:t>
                          </a:r>
                        </a:p>
                      </a:txBody>
                      <a:tcPr/>
                    </a:tc>
                    <a:tc>
                      <a:txBody>
                        <a:bodyPr/>
                        <a:lstStyle/>
                        <a:p>
                          <a:r>
                            <a:rPr lang="en-AU" dirty="0"/>
                            <a:t>0.5 + </a:t>
                          </a:r>
                          <a:r>
                            <a:rPr lang="en-AU" dirty="0">
                              <a:solidFill>
                                <a:srgbClr val="FF0000"/>
                              </a:solidFill>
                            </a:rPr>
                            <a:t>d</a:t>
                          </a:r>
                        </a:p>
                      </a:txBody>
                      <a:tcPr/>
                    </a:tc>
                    <a:tc>
                      <a:txBody>
                        <a:bodyPr/>
                        <a:lstStyle/>
                        <a:p>
                          <a:r>
                            <a:rPr lang="en-AU" dirty="0"/>
                            <a:t>0</a:t>
                          </a:r>
                        </a:p>
                      </a:txBody>
                      <a:tcPr/>
                    </a:tc>
                    <a:tc>
                      <a:txBody>
                        <a:bodyPr/>
                        <a:lstStyle/>
                        <a:p>
                          <a:r>
                            <a:rPr lang="en-AU" dirty="0"/>
                            <a:t>0</a:t>
                          </a:r>
                        </a:p>
                      </a:txBody>
                      <a:tcPr/>
                    </a:tc>
                    <a:extLst>
                      <a:ext uri="{0D108BD9-81ED-4DB2-BD59-A6C34878D82A}">
                        <a16:rowId xmlns:a16="http://schemas.microsoft.com/office/drawing/2014/main" val="2915066632"/>
                      </a:ext>
                    </a:extLst>
                  </a:tr>
                </a:tbl>
              </a:graphicData>
            </a:graphic>
          </p:graphicFrame>
        </mc:Choice>
        <mc:Fallback xmlns="">
          <p:graphicFrame>
            <p:nvGraphicFramePr>
              <p:cNvPr id="7" name="Table 15">
                <a:extLst>
                  <a:ext uri="{FF2B5EF4-FFF2-40B4-BE49-F238E27FC236}">
                    <a16:creationId xmlns:a16="http://schemas.microsoft.com/office/drawing/2014/main" id="{F131C432-8991-D5FD-D148-9DD4A9EC843B}"/>
                  </a:ext>
                </a:extLst>
              </p:cNvPr>
              <p:cNvGraphicFramePr>
                <a:graphicFrameLocks noGrp="1"/>
              </p:cNvGraphicFramePr>
              <p:nvPr>
                <p:extLst>
                  <p:ext uri="{D42A27DB-BD31-4B8C-83A1-F6EECF244321}">
                    <p14:modId xmlns:p14="http://schemas.microsoft.com/office/powerpoint/2010/main" val="1471600495"/>
                  </p:ext>
                </p:extLst>
              </p:nvPr>
            </p:nvGraphicFramePr>
            <p:xfrm>
              <a:off x="5782181" y="2868549"/>
              <a:ext cx="5938780" cy="2194560"/>
            </p:xfrm>
            <a:graphic>
              <a:graphicData uri="http://schemas.openxmlformats.org/drawingml/2006/table">
                <a:tbl>
                  <a:tblPr firstRow="1" bandRow="1">
                    <a:tableStyleId>{5C22544A-7EE6-4342-B048-85BDC9FD1C3A}</a:tableStyleId>
                  </a:tblPr>
                  <a:tblGrid>
                    <a:gridCol w="1187756">
                      <a:extLst>
                        <a:ext uri="{9D8B030D-6E8A-4147-A177-3AD203B41FA5}">
                          <a16:colId xmlns:a16="http://schemas.microsoft.com/office/drawing/2014/main" val="320239521"/>
                        </a:ext>
                      </a:extLst>
                    </a:gridCol>
                    <a:gridCol w="1187756">
                      <a:extLst>
                        <a:ext uri="{9D8B030D-6E8A-4147-A177-3AD203B41FA5}">
                          <a16:colId xmlns:a16="http://schemas.microsoft.com/office/drawing/2014/main" val="2918953085"/>
                        </a:ext>
                      </a:extLst>
                    </a:gridCol>
                    <a:gridCol w="1187756">
                      <a:extLst>
                        <a:ext uri="{9D8B030D-6E8A-4147-A177-3AD203B41FA5}">
                          <a16:colId xmlns:a16="http://schemas.microsoft.com/office/drawing/2014/main" val="910866392"/>
                        </a:ext>
                      </a:extLst>
                    </a:gridCol>
                    <a:gridCol w="1187756">
                      <a:extLst>
                        <a:ext uri="{9D8B030D-6E8A-4147-A177-3AD203B41FA5}">
                          <a16:colId xmlns:a16="http://schemas.microsoft.com/office/drawing/2014/main" val="1142985196"/>
                        </a:ext>
                      </a:extLst>
                    </a:gridCol>
                    <a:gridCol w="1187756">
                      <a:extLst>
                        <a:ext uri="{9D8B030D-6E8A-4147-A177-3AD203B41FA5}">
                          <a16:colId xmlns:a16="http://schemas.microsoft.com/office/drawing/2014/main" val="954879461"/>
                        </a:ext>
                      </a:extLst>
                    </a:gridCol>
                  </a:tblGrid>
                  <a:tr h="365760">
                    <a:tc>
                      <a:txBody>
                        <a:bodyPr/>
                        <a:lstStyle/>
                        <a:p>
                          <a:r>
                            <a:rPr lang="en-AU" dirty="0">
                              <a:solidFill>
                                <a:schemeClr val="tx1"/>
                              </a:solidFill>
                            </a:rPr>
                            <a:t>i</a:t>
                          </a:r>
                        </a:p>
                      </a:txBody>
                      <a:tcPr/>
                    </a:tc>
                    <a:tc>
                      <a:txBody>
                        <a:bodyPr/>
                        <a:lstStyle/>
                        <a:p>
                          <a:r>
                            <a:rPr lang="el-GR" dirty="0">
                              <a:solidFill>
                                <a:schemeClr val="tx1"/>
                              </a:solidFill>
                            </a:rPr>
                            <a:t>θ</a:t>
                          </a:r>
                          <a:endParaRPr lang="en-AU" dirty="0">
                            <a:solidFill>
                              <a:schemeClr val="tx1"/>
                            </a:solidFill>
                          </a:endParaRPr>
                        </a:p>
                      </a:txBody>
                      <a:tcPr/>
                    </a:tc>
                    <a:tc>
                      <a:txBody>
                        <a:bodyPr/>
                        <a:lstStyle/>
                        <a:p>
                          <a:endParaRPr lang="en-US"/>
                        </a:p>
                      </a:txBody>
                      <a:tcPr>
                        <a:blipFill>
                          <a:blip r:embed="rId2"/>
                          <a:stretch>
                            <a:fillRect l="-200513" t="-8333" r="-202051" b="-528333"/>
                          </a:stretch>
                        </a:blipFill>
                      </a:tcPr>
                    </a:tc>
                    <a:tc>
                      <a:txBody>
                        <a:bodyPr/>
                        <a:lstStyle/>
                        <a:p>
                          <a:endParaRPr lang="en-US"/>
                        </a:p>
                      </a:txBody>
                      <a:tcPr>
                        <a:blipFill>
                          <a:blip r:embed="rId2"/>
                          <a:stretch>
                            <a:fillRect l="-300513" t="-8333" r="-102051" b="-528333"/>
                          </a:stretch>
                        </a:blipFill>
                      </a:tcPr>
                    </a:tc>
                    <a:tc>
                      <a:txBody>
                        <a:bodyPr/>
                        <a:lstStyle/>
                        <a:p>
                          <a:endParaRPr lang="en-US"/>
                        </a:p>
                      </a:txBody>
                      <a:tcPr>
                        <a:blipFill>
                          <a:blip r:embed="rId2"/>
                          <a:stretch>
                            <a:fillRect l="-400513" t="-8333" r="-2051" b="-528333"/>
                          </a:stretch>
                        </a:blipFill>
                      </a:tcPr>
                    </a:tc>
                    <a:extLst>
                      <a:ext uri="{0D108BD9-81ED-4DB2-BD59-A6C34878D82A}">
                        <a16:rowId xmlns:a16="http://schemas.microsoft.com/office/drawing/2014/main" val="3324209372"/>
                      </a:ext>
                    </a:extLst>
                  </a:tr>
                  <a:tr h="365760">
                    <a:tc>
                      <a:txBody>
                        <a:bodyPr/>
                        <a:lstStyle/>
                        <a:p>
                          <a:r>
                            <a:rPr lang="en-AU" dirty="0"/>
                            <a:t>0</a:t>
                          </a:r>
                        </a:p>
                      </a:txBody>
                      <a:tcPr/>
                    </a:tc>
                    <a:tc>
                      <a:txBody>
                        <a:bodyPr/>
                        <a:lstStyle/>
                        <a:p>
                          <a:r>
                            <a:rPr lang="en-AU" dirty="0"/>
                            <a:t>0</a:t>
                          </a:r>
                        </a:p>
                      </a:txBody>
                      <a:tcPr/>
                    </a:tc>
                    <a:tc>
                      <a:txBody>
                        <a:bodyPr/>
                        <a:lstStyle/>
                        <a:p>
                          <a:r>
                            <a:rPr lang="en-AU" dirty="0"/>
                            <a:t>0</a:t>
                          </a:r>
                        </a:p>
                      </a:txBody>
                      <a:tcPr/>
                    </a:tc>
                    <a:tc>
                      <a:txBody>
                        <a:bodyPr/>
                        <a:lstStyle/>
                        <a:p>
                          <a:r>
                            <a:rPr lang="en-AU" dirty="0"/>
                            <a:t>0</a:t>
                          </a:r>
                        </a:p>
                      </a:txBody>
                      <a:tcPr/>
                    </a:tc>
                    <a:tc>
                      <a:txBody>
                        <a:bodyPr/>
                        <a:lstStyle/>
                        <a:p>
                          <a:r>
                            <a:rPr lang="en-AU" dirty="0"/>
                            <a:t>0</a:t>
                          </a:r>
                        </a:p>
                      </a:txBody>
                      <a:tcPr/>
                    </a:tc>
                    <a:extLst>
                      <a:ext uri="{0D108BD9-81ED-4DB2-BD59-A6C34878D82A}">
                        <a16:rowId xmlns:a16="http://schemas.microsoft.com/office/drawing/2014/main" val="1250100080"/>
                      </a:ext>
                    </a:extLst>
                  </a:tr>
                  <a:tr h="365760">
                    <a:tc>
                      <a:txBody>
                        <a:bodyPr/>
                        <a:lstStyle/>
                        <a:p>
                          <a:r>
                            <a:rPr lang="en-AU" dirty="0"/>
                            <a:t>1</a:t>
                          </a:r>
                        </a:p>
                      </a:txBody>
                      <a:tcPr/>
                    </a:tc>
                    <a:tc>
                      <a:txBody>
                        <a:bodyPr/>
                        <a:lstStyle/>
                        <a:p>
                          <a:r>
                            <a:rPr lang="en-AU" dirty="0"/>
                            <a:t>0</a:t>
                          </a:r>
                        </a:p>
                      </a:txBody>
                      <a:tcPr/>
                    </a:tc>
                    <a:tc>
                      <a:txBody>
                        <a:bodyPr/>
                        <a:lstStyle/>
                        <a:p>
                          <a:r>
                            <a:rPr lang="en-AU" dirty="0"/>
                            <a:t>2</a:t>
                          </a:r>
                        </a:p>
                      </a:txBody>
                      <a:tcPr/>
                    </a:tc>
                    <a:tc>
                      <a:txBody>
                        <a:bodyPr/>
                        <a:lstStyle/>
                        <a:p>
                          <a:r>
                            <a:rPr lang="en-AU" dirty="0"/>
                            <a:t>1</a:t>
                          </a:r>
                        </a:p>
                      </a:txBody>
                      <a:tcPr/>
                    </a:tc>
                    <a:tc>
                      <a:txBody>
                        <a:bodyPr/>
                        <a:lstStyle/>
                        <a:p>
                          <a:r>
                            <a:rPr lang="en-AU" dirty="0"/>
                            <a:t>180 (deg)</a:t>
                          </a:r>
                        </a:p>
                      </a:txBody>
                      <a:tcPr/>
                    </a:tc>
                    <a:extLst>
                      <a:ext uri="{0D108BD9-81ED-4DB2-BD59-A6C34878D82A}">
                        <a16:rowId xmlns:a16="http://schemas.microsoft.com/office/drawing/2014/main" val="2524834293"/>
                      </a:ext>
                    </a:extLst>
                  </a:tr>
                  <a:tr h="365760">
                    <a:tc>
                      <a:txBody>
                        <a:bodyPr/>
                        <a:lstStyle/>
                        <a:p>
                          <a:r>
                            <a:rPr lang="en-AU" dirty="0"/>
                            <a:t>2</a:t>
                          </a:r>
                        </a:p>
                      </a:txBody>
                      <a:tcPr/>
                    </a:tc>
                    <a:tc>
                      <a:txBody>
                        <a:bodyPr/>
                        <a:lstStyle/>
                        <a:p>
                          <a:r>
                            <a:rPr lang="en-AU" dirty="0"/>
                            <a:t>0</a:t>
                          </a:r>
                        </a:p>
                      </a:txBody>
                      <a:tcPr/>
                    </a:tc>
                    <a:tc>
                      <a:txBody>
                        <a:bodyPr/>
                        <a:lstStyle/>
                        <a:p>
                          <a:r>
                            <a:rPr lang="en-AU" dirty="0"/>
                            <a:t>0</a:t>
                          </a:r>
                        </a:p>
                      </a:txBody>
                      <a:tcPr/>
                    </a:tc>
                    <a:tc>
                      <a:txBody>
                        <a:bodyPr/>
                        <a:lstStyle/>
                        <a:p>
                          <a:r>
                            <a:rPr lang="en-AU" dirty="0"/>
                            <a:t>1</a:t>
                          </a:r>
                        </a:p>
                      </a:txBody>
                      <a:tcPr/>
                    </a:tc>
                    <a:tc>
                      <a:txBody>
                        <a:bodyPr/>
                        <a:lstStyle/>
                        <a:p>
                          <a:r>
                            <a:rPr lang="en-AU" dirty="0"/>
                            <a:t>0</a:t>
                          </a:r>
                        </a:p>
                      </a:txBody>
                      <a:tcPr/>
                    </a:tc>
                    <a:extLst>
                      <a:ext uri="{0D108BD9-81ED-4DB2-BD59-A6C34878D82A}">
                        <a16:rowId xmlns:a16="http://schemas.microsoft.com/office/drawing/2014/main" val="2470120338"/>
                      </a:ext>
                    </a:extLst>
                  </a:tr>
                  <a:tr h="365760">
                    <a:tc>
                      <a:txBody>
                        <a:bodyPr/>
                        <a:lstStyle/>
                        <a:p>
                          <a:r>
                            <a:rPr lang="en-AU" dirty="0"/>
                            <a:t>3</a:t>
                          </a:r>
                        </a:p>
                      </a:txBody>
                      <a:tcPr/>
                    </a:tc>
                    <a:tc>
                      <a:txBody>
                        <a:bodyPr/>
                        <a:lstStyle/>
                        <a:p>
                          <a:r>
                            <a:rPr lang="en-AU" dirty="0"/>
                            <a:t>0</a:t>
                          </a:r>
                        </a:p>
                      </a:txBody>
                      <a:tcPr/>
                    </a:tc>
                    <a:tc>
                      <a:txBody>
                        <a:bodyPr/>
                        <a:lstStyle/>
                        <a:p>
                          <a:r>
                            <a:rPr lang="en-AU" dirty="0"/>
                            <a:t>1.5</a:t>
                          </a:r>
                        </a:p>
                      </a:txBody>
                      <a:tcPr/>
                    </a:tc>
                    <a:tc>
                      <a:txBody>
                        <a:bodyPr/>
                        <a:lstStyle/>
                        <a:p>
                          <a:r>
                            <a:rPr lang="en-AU" dirty="0"/>
                            <a:t>0</a:t>
                          </a:r>
                        </a:p>
                      </a:txBody>
                      <a:tcPr/>
                    </a:tc>
                    <a:tc>
                      <a:txBody>
                        <a:bodyPr/>
                        <a:lstStyle/>
                        <a:p>
                          <a:r>
                            <a:rPr lang="en-AU" dirty="0"/>
                            <a:t>0</a:t>
                          </a:r>
                        </a:p>
                      </a:txBody>
                      <a:tcPr/>
                    </a:tc>
                    <a:extLst>
                      <a:ext uri="{0D108BD9-81ED-4DB2-BD59-A6C34878D82A}">
                        <a16:rowId xmlns:a16="http://schemas.microsoft.com/office/drawing/2014/main" val="3892950550"/>
                      </a:ext>
                    </a:extLst>
                  </a:tr>
                  <a:tr h="365760">
                    <a:tc>
                      <a:txBody>
                        <a:bodyPr/>
                        <a:lstStyle/>
                        <a:p>
                          <a:r>
                            <a:rPr lang="en-AU" dirty="0"/>
                            <a:t>4</a:t>
                          </a:r>
                        </a:p>
                      </a:txBody>
                      <a:tcPr/>
                    </a:tc>
                    <a:tc>
                      <a:txBody>
                        <a:bodyPr/>
                        <a:lstStyle/>
                        <a:p>
                          <a:r>
                            <a:rPr lang="en-AU" dirty="0"/>
                            <a:t>- 90 (deg)</a:t>
                          </a:r>
                        </a:p>
                      </a:txBody>
                      <a:tcPr/>
                    </a:tc>
                    <a:tc>
                      <a:txBody>
                        <a:bodyPr/>
                        <a:lstStyle/>
                        <a:p>
                          <a:r>
                            <a:rPr lang="en-AU" dirty="0"/>
                            <a:t>0.5 + </a:t>
                          </a:r>
                          <a:r>
                            <a:rPr lang="en-AU" dirty="0">
                              <a:solidFill>
                                <a:srgbClr val="FF0000"/>
                              </a:solidFill>
                            </a:rPr>
                            <a:t>d</a:t>
                          </a:r>
                        </a:p>
                      </a:txBody>
                      <a:tcPr/>
                    </a:tc>
                    <a:tc>
                      <a:txBody>
                        <a:bodyPr/>
                        <a:lstStyle/>
                        <a:p>
                          <a:r>
                            <a:rPr lang="en-AU" dirty="0"/>
                            <a:t>0</a:t>
                          </a:r>
                        </a:p>
                      </a:txBody>
                      <a:tcPr/>
                    </a:tc>
                    <a:tc>
                      <a:txBody>
                        <a:bodyPr/>
                        <a:lstStyle/>
                        <a:p>
                          <a:r>
                            <a:rPr lang="en-AU" dirty="0"/>
                            <a:t>0</a:t>
                          </a:r>
                        </a:p>
                      </a:txBody>
                      <a:tcPr/>
                    </a:tc>
                    <a:extLst>
                      <a:ext uri="{0D108BD9-81ED-4DB2-BD59-A6C34878D82A}">
                        <a16:rowId xmlns:a16="http://schemas.microsoft.com/office/drawing/2014/main" val="2915066632"/>
                      </a:ext>
                    </a:extLst>
                  </a:tr>
                </a:tbl>
              </a:graphicData>
            </a:graphic>
          </p:graphicFrame>
        </mc:Fallback>
      </mc:AlternateContent>
      <p:sp>
        <p:nvSpPr>
          <p:cNvPr id="6" name="TextBox 5">
            <a:extLst>
              <a:ext uri="{FF2B5EF4-FFF2-40B4-BE49-F238E27FC236}">
                <a16:creationId xmlns:a16="http://schemas.microsoft.com/office/drawing/2014/main" id="{927B90D1-5852-A924-4F48-E62E99627342}"/>
              </a:ext>
            </a:extLst>
          </p:cNvPr>
          <p:cNvSpPr txBox="1"/>
          <p:nvPr/>
        </p:nvSpPr>
        <p:spPr>
          <a:xfrm>
            <a:off x="6019801" y="5296870"/>
            <a:ext cx="5463540" cy="646331"/>
          </a:xfrm>
          <a:prstGeom prst="rect">
            <a:avLst/>
          </a:prstGeom>
          <a:noFill/>
        </p:spPr>
        <p:txBody>
          <a:bodyPr wrap="square" rtlCol="0">
            <a:spAutoFit/>
          </a:bodyPr>
          <a:lstStyle/>
          <a:p>
            <a:r>
              <a:rPr lang="en-AU" dirty="0"/>
              <a:t>What does the </a:t>
            </a:r>
            <a:r>
              <a:rPr lang="en-AU" dirty="0">
                <a:solidFill>
                  <a:srgbClr val="FF0000"/>
                </a:solidFill>
              </a:rPr>
              <a:t>‘d’ </a:t>
            </a:r>
            <a:r>
              <a:rPr lang="en-AU" dirty="0"/>
              <a:t>represent? : The extension of the prismatic joint!</a:t>
            </a:r>
          </a:p>
        </p:txBody>
      </p:sp>
      <p:pic>
        <p:nvPicPr>
          <p:cNvPr id="4" name="Picture 3">
            <a:extLst>
              <a:ext uri="{FF2B5EF4-FFF2-40B4-BE49-F238E27FC236}">
                <a16:creationId xmlns:a16="http://schemas.microsoft.com/office/drawing/2014/main" id="{D1029EB7-C653-61F2-1F5A-897EC36364B7}"/>
              </a:ext>
            </a:extLst>
          </p:cNvPr>
          <p:cNvPicPr>
            <a:picLocks noChangeAspect="1"/>
          </p:cNvPicPr>
          <p:nvPr/>
        </p:nvPicPr>
        <p:blipFill>
          <a:blip r:embed="rId3"/>
          <a:stretch>
            <a:fillRect/>
          </a:stretch>
        </p:blipFill>
        <p:spPr>
          <a:xfrm>
            <a:off x="1341120" y="2086522"/>
            <a:ext cx="2977201" cy="3602045"/>
          </a:xfrm>
          <a:prstGeom prst="rect">
            <a:avLst/>
          </a:prstGeom>
        </p:spPr>
      </p:pic>
    </p:spTree>
    <p:extLst>
      <p:ext uri="{BB962C8B-B14F-4D97-AF65-F5344CB8AC3E}">
        <p14:creationId xmlns:p14="http://schemas.microsoft.com/office/powerpoint/2010/main" val="3175242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F5FF-70E9-8564-825A-0949FCE2A750}"/>
              </a:ext>
            </a:extLst>
          </p:cNvPr>
          <p:cNvSpPr>
            <a:spLocks noGrp="1"/>
          </p:cNvSpPr>
          <p:nvPr>
            <p:ph type="title"/>
          </p:nvPr>
        </p:nvSpPr>
        <p:spPr>
          <a:xfrm>
            <a:off x="838200" y="365125"/>
            <a:ext cx="10515600" cy="1325563"/>
          </a:xfrm>
        </p:spPr>
        <p:txBody>
          <a:bodyPr anchor="ctr">
            <a:normAutofit/>
          </a:bodyPr>
          <a:lstStyle/>
          <a:p>
            <a:r>
              <a:rPr lang="en-AU" dirty="0"/>
              <a:t>RVC Toolbox Example: </a:t>
            </a:r>
            <a:br>
              <a:rPr lang="en-AU" dirty="0"/>
            </a:br>
            <a:r>
              <a:rPr lang="en-AU" dirty="0"/>
              <a:t>What about a SCARA Robot?</a:t>
            </a:r>
          </a:p>
        </p:txBody>
      </p:sp>
      <p:sp>
        <p:nvSpPr>
          <p:cNvPr id="10" name="Content Placeholder 3">
            <a:extLst>
              <a:ext uri="{FF2B5EF4-FFF2-40B4-BE49-F238E27FC236}">
                <a16:creationId xmlns:a16="http://schemas.microsoft.com/office/drawing/2014/main" id="{6EFCCA83-318E-30E9-179A-34EF5571D30B}"/>
              </a:ext>
            </a:extLst>
          </p:cNvPr>
          <p:cNvSpPr>
            <a:spLocks noGrp="1"/>
          </p:cNvSpPr>
          <p:nvPr>
            <p:ph sz="half" idx="2"/>
          </p:nvPr>
        </p:nvSpPr>
        <p:spPr>
          <a:xfrm>
            <a:off x="6096000" y="3130232"/>
            <a:ext cx="5617469" cy="1031738"/>
          </a:xfrm>
        </p:spPr>
        <p:txBody>
          <a:bodyPr/>
          <a:lstStyle/>
          <a:p>
            <a:pPr>
              <a:buNone/>
            </a:pPr>
            <a:r>
              <a:rPr lang="en-US" dirty="0"/>
              <a:t>The first two links are as normal. They are both revolute.</a:t>
            </a:r>
          </a:p>
        </p:txBody>
      </p:sp>
      <p:pic>
        <p:nvPicPr>
          <p:cNvPr id="4" name="Picture 3">
            <a:extLst>
              <a:ext uri="{FF2B5EF4-FFF2-40B4-BE49-F238E27FC236}">
                <a16:creationId xmlns:a16="http://schemas.microsoft.com/office/drawing/2014/main" id="{1D7A8B53-EB6C-2C6E-7886-C4904FCA320D}"/>
              </a:ext>
            </a:extLst>
          </p:cNvPr>
          <p:cNvPicPr>
            <a:picLocks noChangeAspect="1"/>
          </p:cNvPicPr>
          <p:nvPr/>
        </p:nvPicPr>
        <p:blipFill>
          <a:blip r:embed="rId2"/>
          <a:stretch>
            <a:fillRect/>
          </a:stretch>
        </p:blipFill>
        <p:spPr>
          <a:xfrm>
            <a:off x="403367" y="2933657"/>
            <a:ext cx="5692633" cy="990686"/>
          </a:xfrm>
          <a:prstGeom prst="rect">
            <a:avLst/>
          </a:prstGeom>
        </p:spPr>
      </p:pic>
    </p:spTree>
    <p:extLst>
      <p:ext uri="{BB962C8B-B14F-4D97-AF65-F5344CB8AC3E}">
        <p14:creationId xmlns:p14="http://schemas.microsoft.com/office/powerpoint/2010/main" val="1682883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F5FF-70E9-8564-825A-0949FCE2A750}"/>
              </a:ext>
            </a:extLst>
          </p:cNvPr>
          <p:cNvSpPr>
            <a:spLocks noGrp="1"/>
          </p:cNvSpPr>
          <p:nvPr>
            <p:ph type="title"/>
          </p:nvPr>
        </p:nvSpPr>
        <p:spPr>
          <a:xfrm>
            <a:off x="838200" y="365125"/>
            <a:ext cx="10515600" cy="1325563"/>
          </a:xfrm>
        </p:spPr>
        <p:txBody>
          <a:bodyPr anchor="ctr">
            <a:normAutofit/>
          </a:bodyPr>
          <a:lstStyle/>
          <a:p>
            <a:r>
              <a:rPr lang="en-AU" dirty="0"/>
              <a:t>RVC Toolbox Example: </a:t>
            </a:r>
            <a:br>
              <a:rPr lang="en-AU" dirty="0"/>
            </a:br>
            <a:r>
              <a:rPr lang="en-AU" dirty="0"/>
              <a:t>What about a SCARA Robot?</a:t>
            </a:r>
          </a:p>
        </p:txBody>
      </p:sp>
      <p:pic>
        <p:nvPicPr>
          <p:cNvPr id="4" name="Picture 3">
            <a:extLst>
              <a:ext uri="{FF2B5EF4-FFF2-40B4-BE49-F238E27FC236}">
                <a16:creationId xmlns:a16="http://schemas.microsoft.com/office/drawing/2014/main" id="{EF36EA01-FA3F-60C7-FFD9-D32AD9A26BBE}"/>
              </a:ext>
            </a:extLst>
          </p:cNvPr>
          <p:cNvPicPr>
            <a:picLocks noChangeAspect="1"/>
          </p:cNvPicPr>
          <p:nvPr/>
        </p:nvPicPr>
        <p:blipFill>
          <a:blip r:embed="rId2"/>
          <a:stretch>
            <a:fillRect/>
          </a:stretch>
        </p:blipFill>
        <p:spPr>
          <a:xfrm>
            <a:off x="680186" y="1690687"/>
            <a:ext cx="7109103" cy="4223729"/>
          </a:xfrm>
          <a:prstGeom prst="rect">
            <a:avLst/>
          </a:prstGeom>
        </p:spPr>
      </p:pic>
      <p:sp>
        <p:nvSpPr>
          <p:cNvPr id="10" name="Content Placeholder 3">
            <a:extLst>
              <a:ext uri="{FF2B5EF4-FFF2-40B4-BE49-F238E27FC236}">
                <a16:creationId xmlns:a16="http://schemas.microsoft.com/office/drawing/2014/main" id="{6EFCCA83-318E-30E9-179A-34EF5571D30B}"/>
              </a:ext>
            </a:extLst>
          </p:cNvPr>
          <p:cNvSpPr>
            <a:spLocks noGrp="1"/>
          </p:cNvSpPr>
          <p:nvPr>
            <p:ph sz="half" idx="2"/>
          </p:nvPr>
        </p:nvSpPr>
        <p:spPr>
          <a:xfrm>
            <a:off x="6852920" y="1690688"/>
            <a:ext cx="4861560" cy="1325563"/>
          </a:xfrm>
        </p:spPr>
        <p:txBody>
          <a:bodyPr/>
          <a:lstStyle/>
          <a:p>
            <a:pPr>
              <a:buNone/>
            </a:pPr>
            <a:r>
              <a:rPr lang="en-US" dirty="0"/>
              <a:t>The construction of the last one. The prismatic link is slightly different.</a:t>
            </a:r>
          </a:p>
        </p:txBody>
      </p:sp>
    </p:spTree>
    <p:extLst>
      <p:ext uri="{BB962C8B-B14F-4D97-AF65-F5344CB8AC3E}">
        <p14:creationId xmlns:p14="http://schemas.microsoft.com/office/powerpoint/2010/main" val="2078922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F5FF-70E9-8564-825A-0949FCE2A750}"/>
              </a:ext>
            </a:extLst>
          </p:cNvPr>
          <p:cNvSpPr>
            <a:spLocks noGrp="1"/>
          </p:cNvSpPr>
          <p:nvPr>
            <p:ph type="title"/>
          </p:nvPr>
        </p:nvSpPr>
        <p:spPr>
          <a:xfrm>
            <a:off x="838200" y="365125"/>
            <a:ext cx="10515600" cy="1325563"/>
          </a:xfrm>
        </p:spPr>
        <p:txBody>
          <a:bodyPr anchor="ctr">
            <a:normAutofit/>
          </a:bodyPr>
          <a:lstStyle/>
          <a:p>
            <a:r>
              <a:rPr lang="en-AU" dirty="0"/>
              <a:t>RVC Toolbox Example: </a:t>
            </a:r>
            <a:br>
              <a:rPr lang="en-AU" dirty="0"/>
            </a:br>
            <a:r>
              <a:rPr lang="en-AU" dirty="0"/>
              <a:t>What about a SCARA Robot?</a:t>
            </a:r>
          </a:p>
        </p:txBody>
      </p:sp>
      <p:pic>
        <p:nvPicPr>
          <p:cNvPr id="4" name="Picture 3">
            <a:extLst>
              <a:ext uri="{FF2B5EF4-FFF2-40B4-BE49-F238E27FC236}">
                <a16:creationId xmlns:a16="http://schemas.microsoft.com/office/drawing/2014/main" id="{01E2924F-D4D5-F37A-C8AC-2C1AB706A182}"/>
              </a:ext>
            </a:extLst>
          </p:cNvPr>
          <p:cNvPicPr>
            <a:picLocks noChangeAspect="1"/>
          </p:cNvPicPr>
          <p:nvPr/>
        </p:nvPicPr>
        <p:blipFill>
          <a:blip r:embed="rId2"/>
          <a:stretch>
            <a:fillRect/>
          </a:stretch>
        </p:blipFill>
        <p:spPr>
          <a:xfrm>
            <a:off x="152034" y="1826923"/>
            <a:ext cx="6576630" cy="3025402"/>
          </a:xfrm>
          <a:prstGeom prst="rect">
            <a:avLst/>
          </a:prstGeom>
        </p:spPr>
      </p:pic>
      <p:pic>
        <p:nvPicPr>
          <p:cNvPr id="6" name="Picture 5">
            <a:extLst>
              <a:ext uri="{FF2B5EF4-FFF2-40B4-BE49-F238E27FC236}">
                <a16:creationId xmlns:a16="http://schemas.microsoft.com/office/drawing/2014/main" id="{D95A6A37-BA09-A2F4-FD47-CF80124B849B}"/>
              </a:ext>
            </a:extLst>
          </p:cNvPr>
          <p:cNvPicPr>
            <a:picLocks noChangeAspect="1"/>
          </p:cNvPicPr>
          <p:nvPr/>
        </p:nvPicPr>
        <p:blipFill>
          <a:blip r:embed="rId3"/>
          <a:stretch>
            <a:fillRect/>
          </a:stretch>
        </p:blipFill>
        <p:spPr>
          <a:xfrm>
            <a:off x="5501504" y="2749510"/>
            <a:ext cx="6132778" cy="2102815"/>
          </a:xfrm>
          <a:prstGeom prst="rect">
            <a:avLst/>
          </a:prstGeom>
        </p:spPr>
      </p:pic>
      <p:sp>
        <p:nvSpPr>
          <p:cNvPr id="12" name="Rectangle 11">
            <a:extLst>
              <a:ext uri="{FF2B5EF4-FFF2-40B4-BE49-F238E27FC236}">
                <a16:creationId xmlns:a16="http://schemas.microsoft.com/office/drawing/2014/main" id="{F7316F9C-A95A-ABAC-8FB6-484C9956AED7}"/>
              </a:ext>
            </a:extLst>
          </p:cNvPr>
          <p:cNvSpPr/>
          <p:nvPr/>
        </p:nvSpPr>
        <p:spPr>
          <a:xfrm>
            <a:off x="7851086" y="4389120"/>
            <a:ext cx="284480" cy="2844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905B13B3-3834-E812-372A-ACB8525AB5B7}"/>
              </a:ext>
            </a:extLst>
          </p:cNvPr>
          <p:cNvSpPr/>
          <p:nvPr/>
        </p:nvSpPr>
        <p:spPr>
          <a:xfrm>
            <a:off x="11079480" y="4389120"/>
            <a:ext cx="401320" cy="28448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7F4E77ED-19FC-6CA2-7633-A4A929464C57}"/>
              </a:ext>
            </a:extLst>
          </p:cNvPr>
          <p:cNvSpPr txBox="1"/>
          <p:nvPr/>
        </p:nvSpPr>
        <p:spPr>
          <a:xfrm>
            <a:off x="4412074" y="4988560"/>
            <a:ext cx="7779926" cy="923330"/>
          </a:xfrm>
          <a:prstGeom prst="rect">
            <a:avLst/>
          </a:prstGeom>
          <a:noFill/>
        </p:spPr>
        <p:txBody>
          <a:bodyPr wrap="square" rtlCol="0">
            <a:spAutoFit/>
          </a:bodyPr>
          <a:lstStyle/>
          <a:p>
            <a:r>
              <a:rPr lang="en-AU" dirty="0"/>
              <a:t>The q3 here represents the ‘d’ in our original DH Matrix. And the 0.5 is the original 0.5 from the DH Matrix. It’s just the format of the display here which is different.</a:t>
            </a:r>
          </a:p>
        </p:txBody>
      </p:sp>
    </p:spTree>
    <p:extLst>
      <p:ext uri="{BB962C8B-B14F-4D97-AF65-F5344CB8AC3E}">
        <p14:creationId xmlns:p14="http://schemas.microsoft.com/office/powerpoint/2010/main" val="761997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F5FF-70E9-8564-825A-0949FCE2A750}"/>
              </a:ext>
            </a:extLst>
          </p:cNvPr>
          <p:cNvSpPr>
            <a:spLocks noGrp="1"/>
          </p:cNvSpPr>
          <p:nvPr>
            <p:ph type="title"/>
          </p:nvPr>
        </p:nvSpPr>
        <p:spPr>
          <a:xfrm>
            <a:off x="838200" y="365125"/>
            <a:ext cx="10515600" cy="1325563"/>
          </a:xfrm>
        </p:spPr>
        <p:txBody>
          <a:bodyPr anchor="ctr">
            <a:normAutofit/>
          </a:bodyPr>
          <a:lstStyle/>
          <a:p>
            <a:r>
              <a:rPr lang="en-AU" dirty="0"/>
              <a:t>RVC Toolbox Example: </a:t>
            </a:r>
            <a:br>
              <a:rPr lang="en-AU" dirty="0"/>
            </a:br>
            <a:r>
              <a:rPr lang="en-AU" dirty="0"/>
              <a:t>What about a SCARA Robot?</a:t>
            </a:r>
          </a:p>
        </p:txBody>
      </p:sp>
      <p:sp>
        <p:nvSpPr>
          <p:cNvPr id="10" name="Content Placeholder 3">
            <a:extLst>
              <a:ext uri="{FF2B5EF4-FFF2-40B4-BE49-F238E27FC236}">
                <a16:creationId xmlns:a16="http://schemas.microsoft.com/office/drawing/2014/main" id="{6EFCCA83-318E-30E9-179A-34EF5571D30B}"/>
              </a:ext>
            </a:extLst>
          </p:cNvPr>
          <p:cNvSpPr>
            <a:spLocks noGrp="1"/>
          </p:cNvSpPr>
          <p:nvPr>
            <p:ph sz="half" idx="2"/>
          </p:nvPr>
        </p:nvSpPr>
        <p:spPr>
          <a:xfrm>
            <a:off x="502920" y="1901509"/>
            <a:ext cx="6223000" cy="725806"/>
          </a:xfrm>
        </p:spPr>
        <p:txBody>
          <a:bodyPr/>
          <a:lstStyle/>
          <a:p>
            <a:pPr>
              <a:buNone/>
            </a:pPr>
            <a:r>
              <a:rPr lang="en-US" dirty="0"/>
              <a:t>And plot!</a:t>
            </a:r>
          </a:p>
        </p:txBody>
      </p:sp>
      <p:pic>
        <p:nvPicPr>
          <p:cNvPr id="7" name="Picture 6">
            <a:extLst>
              <a:ext uri="{FF2B5EF4-FFF2-40B4-BE49-F238E27FC236}">
                <a16:creationId xmlns:a16="http://schemas.microsoft.com/office/drawing/2014/main" id="{3C18430A-8088-C625-B66F-BDE06840728F}"/>
              </a:ext>
            </a:extLst>
          </p:cNvPr>
          <p:cNvPicPr>
            <a:picLocks noChangeAspect="1"/>
          </p:cNvPicPr>
          <p:nvPr/>
        </p:nvPicPr>
        <p:blipFill>
          <a:blip r:embed="rId2"/>
          <a:stretch>
            <a:fillRect/>
          </a:stretch>
        </p:blipFill>
        <p:spPr>
          <a:xfrm>
            <a:off x="291531" y="2627315"/>
            <a:ext cx="6576630" cy="3025402"/>
          </a:xfrm>
          <a:prstGeom prst="rect">
            <a:avLst/>
          </a:prstGeom>
        </p:spPr>
      </p:pic>
      <p:pic>
        <p:nvPicPr>
          <p:cNvPr id="4" name="Picture 3">
            <a:extLst>
              <a:ext uri="{FF2B5EF4-FFF2-40B4-BE49-F238E27FC236}">
                <a16:creationId xmlns:a16="http://schemas.microsoft.com/office/drawing/2014/main" id="{6074034E-B08F-955D-99FB-AFCDDAC947D7}"/>
              </a:ext>
            </a:extLst>
          </p:cNvPr>
          <p:cNvPicPr>
            <a:picLocks noChangeAspect="1"/>
          </p:cNvPicPr>
          <p:nvPr/>
        </p:nvPicPr>
        <p:blipFill>
          <a:blip r:embed="rId3"/>
          <a:stretch>
            <a:fillRect/>
          </a:stretch>
        </p:blipFill>
        <p:spPr>
          <a:xfrm>
            <a:off x="6634264" y="1620185"/>
            <a:ext cx="4719536" cy="4353571"/>
          </a:xfrm>
          <a:prstGeom prst="rect">
            <a:avLst/>
          </a:prstGeom>
        </p:spPr>
      </p:pic>
    </p:spTree>
    <p:extLst>
      <p:ext uri="{BB962C8B-B14F-4D97-AF65-F5344CB8AC3E}">
        <p14:creationId xmlns:p14="http://schemas.microsoft.com/office/powerpoint/2010/main" val="2280917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EF11B-9609-7DE6-450E-AA58F9EA9875}"/>
              </a:ext>
            </a:extLst>
          </p:cNvPr>
          <p:cNvSpPr>
            <a:spLocks noGrp="1"/>
          </p:cNvSpPr>
          <p:nvPr>
            <p:ph type="title"/>
          </p:nvPr>
        </p:nvSpPr>
        <p:spPr/>
        <p:txBody>
          <a:bodyPr/>
          <a:lstStyle/>
          <a:p>
            <a:r>
              <a:rPr lang="en-AU" dirty="0"/>
              <a:t>Calculating Forward Kinematics!</a:t>
            </a:r>
          </a:p>
        </p:txBody>
      </p:sp>
      <p:sp>
        <p:nvSpPr>
          <p:cNvPr id="3" name="Content Placeholder 2">
            <a:extLst>
              <a:ext uri="{FF2B5EF4-FFF2-40B4-BE49-F238E27FC236}">
                <a16:creationId xmlns:a16="http://schemas.microsoft.com/office/drawing/2014/main" id="{9EC7B73B-F2D0-3092-E741-722341F51A82}"/>
              </a:ext>
            </a:extLst>
          </p:cNvPr>
          <p:cNvSpPr>
            <a:spLocks noGrp="1"/>
          </p:cNvSpPr>
          <p:nvPr>
            <p:ph idx="1"/>
          </p:nvPr>
        </p:nvSpPr>
        <p:spPr/>
        <p:txBody>
          <a:bodyPr/>
          <a:lstStyle/>
          <a:p>
            <a:pPr marL="457200" indent="-457200">
              <a:buFont typeface="Arial" panose="020B0604020202020204" pitchFamily="34" charset="0"/>
              <a:buChar char="•"/>
            </a:pPr>
            <a:r>
              <a:rPr lang="en-AU" dirty="0"/>
              <a:t>Going from having joint positions to a final pose!</a:t>
            </a:r>
          </a:p>
          <a:p>
            <a:pPr marL="457200" indent="-457200">
              <a:buFont typeface="Arial" panose="020B0604020202020204" pitchFamily="34" charset="0"/>
              <a:buChar char="•"/>
            </a:pPr>
            <a:r>
              <a:rPr lang="en-AU" dirty="0"/>
              <a:t>Once you have created a model, you can now specify joint configurations and then calculate the forward kinematic solution</a:t>
            </a:r>
          </a:p>
          <a:p>
            <a:pPr marL="457200" indent="-457200">
              <a:buFont typeface="Arial" panose="020B0604020202020204" pitchFamily="34" charset="0"/>
              <a:buChar char="•"/>
            </a:pPr>
            <a:r>
              <a:rPr lang="en-AU" dirty="0"/>
              <a:t>But lets do some manual calculations first!</a:t>
            </a:r>
          </a:p>
        </p:txBody>
      </p:sp>
    </p:spTree>
    <p:extLst>
      <p:ext uri="{BB962C8B-B14F-4D97-AF65-F5344CB8AC3E}">
        <p14:creationId xmlns:p14="http://schemas.microsoft.com/office/powerpoint/2010/main" val="3654614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03841-BEDA-4EDE-5825-5F9A9CCE177B}"/>
              </a:ext>
            </a:extLst>
          </p:cNvPr>
          <p:cNvSpPr>
            <a:spLocks noGrp="1"/>
          </p:cNvSpPr>
          <p:nvPr>
            <p:ph type="title"/>
          </p:nvPr>
        </p:nvSpPr>
        <p:spPr>
          <a:xfrm>
            <a:off x="838200" y="365125"/>
            <a:ext cx="10515600" cy="1325563"/>
          </a:xfrm>
        </p:spPr>
        <p:txBody>
          <a:bodyPr anchor="ctr">
            <a:normAutofit/>
          </a:bodyPr>
          <a:lstStyle/>
          <a:p>
            <a:r>
              <a:rPr lang="en-AU" dirty="0"/>
              <a:t>Forward Kinematics Manual Calculation:</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C7A2A92-048E-512E-B8E1-AC39A84412E1}"/>
                  </a:ext>
                </a:extLst>
              </p:cNvPr>
              <p:cNvSpPr>
                <a:spLocks noGrp="1"/>
              </p:cNvSpPr>
              <p:nvPr>
                <p:ph sz="half" idx="1"/>
              </p:nvPr>
            </p:nvSpPr>
            <p:spPr>
              <a:xfrm>
                <a:off x="838200" y="1825625"/>
                <a:ext cx="5181600" cy="4351338"/>
              </a:xfrm>
            </p:spPr>
            <p:txBody>
              <a:bodyPr/>
              <a:lstStyle/>
              <a:p>
                <a:r>
                  <a:rPr lang="en-US" dirty="0"/>
                  <a:t>Suppose:</a:t>
                </a:r>
              </a:p>
              <a:p>
                <a:r>
                  <a:rPr lang="en-US" dirty="0"/>
                  <a:t>Joint 1,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AU" b="0" i="1" smtClean="0">
                            <a:latin typeface="Cambria Math" panose="02040503050406030204" pitchFamily="18" charset="0"/>
                          </a:rPr>
                          <m:t>1</m:t>
                        </m:r>
                      </m:sub>
                    </m:sSub>
                    <m:r>
                      <a:rPr lang="en-US" i="1" smtClean="0">
                        <a:latin typeface="Cambria Math" panose="02040503050406030204" pitchFamily="18" charset="0"/>
                      </a:rPr>
                      <m:t>=</m:t>
                    </m:r>
                    <m:r>
                      <a:rPr lang="en-AU" b="0" i="1" smtClean="0">
                        <a:latin typeface="Cambria Math" panose="02040503050406030204" pitchFamily="18" charset="0"/>
                      </a:rPr>
                      <m:t>−90</m:t>
                    </m:r>
                  </m:oMath>
                </a14:m>
                <a:r>
                  <a:rPr lang="en-US" dirty="0"/>
                  <a:t> deg</a:t>
                </a:r>
              </a:p>
              <a:p>
                <a:r>
                  <a:rPr lang="en-US" dirty="0"/>
                  <a:t>Joint 2,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AU" b="0" i="1" smtClean="0">
                            <a:latin typeface="Cambria Math" panose="02040503050406030204" pitchFamily="18" charset="0"/>
                          </a:rPr>
                          <m:t>1</m:t>
                        </m:r>
                      </m:sub>
                    </m:sSub>
                    <m:r>
                      <a:rPr lang="en-US" i="1" smtClean="0">
                        <a:latin typeface="Cambria Math" panose="02040503050406030204" pitchFamily="18" charset="0"/>
                      </a:rPr>
                      <m:t>=</m:t>
                    </m:r>
                    <m:r>
                      <a:rPr lang="en-AU" b="0" i="1" smtClean="0">
                        <a:latin typeface="Cambria Math" panose="02040503050406030204" pitchFamily="18" charset="0"/>
                      </a:rPr>
                      <m:t>90</m:t>
                    </m:r>
                  </m:oMath>
                </a14:m>
                <a:r>
                  <a:rPr lang="en-US" dirty="0"/>
                  <a:t> deg</a:t>
                </a:r>
                <a:br>
                  <a:rPr lang="en-US" dirty="0"/>
                </a:br>
                <a:endParaRPr lang="en-US" dirty="0"/>
              </a:p>
              <a:p>
                <a:r>
                  <a:rPr lang="en-US" dirty="0"/>
                  <a:t>Find the (</a:t>
                </a:r>
                <a:r>
                  <a:rPr lang="en-US" dirty="0" err="1"/>
                  <a:t>x,y</a:t>
                </a:r>
                <a:r>
                  <a:rPr lang="en-US" dirty="0"/>
                  <a:t>) coordinate of the end effector. </a:t>
                </a:r>
              </a:p>
              <a:p>
                <a:endParaRPr lang="en-US" dirty="0"/>
              </a:p>
              <a:p>
                <a:r>
                  <a:rPr lang="en-US" dirty="0"/>
                  <a:t>How do we do that?</a:t>
                </a:r>
              </a:p>
            </p:txBody>
          </p:sp>
        </mc:Choice>
        <mc:Fallback xmlns="">
          <p:sp>
            <p:nvSpPr>
              <p:cNvPr id="9" name="Content Placeholder 2">
                <a:extLst>
                  <a:ext uri="{FF2B5EF4-FFF2-40B4-BE49-F238E27FC236}">
                    <a16:creationId xmlns:a16="http://schemas.microsoft.com/office/drawing/2014/main" id="{6C7A2A92-048E-512E-B8E1-AC39A84412E1}"/>
                  </a:ext>
                </a:extLst>
              </p:cNvPr>
              <p:cNvSpPr>
                <a:spLocks noGrp="1" noRot="1" noChangeAspect="1" noMove="1" noResize="1" noEditPoints="1" noAdjustHandles="1" noChangeArrowheads="1" noChangeShapeType="1" noTextEdit="1"/>
              </p:cNvSpPr>
              <p:nvPr>
                <p:ph sz="half" idx="1"/>
              </p:nvPr>
            </p:nvSpPr>
            <p:spPr>
              <a:xfrm>
                <a:off x="838200" y="1825625"/>
                <a:ext cx="5181600" cy="4351338"/>
              </a:xfrm>
              <a:blipFill>
                <a:blip r:embed="rId2"/>
                <a:stretch>
                  <a:fillRect l="-2471" t="-2381" r="-1059"/>
                </a:stretch>
              </a:blipFill>
            </p:spPr>
            <p:txBody>
              <a:bodyPr/>
              <a:lstStyle/>
              <a:p>
                <a:r>
                  <a:rPr lang="en-AU">
                    <a:noFill/>
                  </a:rPr>
                  <a:t> </a:t>
                </a:r>
              </a:p>
            </p:txBody>
          </p:sp>
        </mc:Fallback>
      </mc:AlternateContent>
      <p:pic>
        <p:nvPicPr>
          <p:cNvPr id="4" name="Content Placeholder 3">
            <a:extLst>
              <a:ext uri="{FF2B5EF4-FFF2-40B4-BE49-F238E27FC236}">
                <a16:creationId xmlns:a16="http://schemas.microsoft.com/office/drawing/2014/main" id="{C473BBD7-8D7D-EDE1-23C4-1A44455E5788}"/>
              </a:ext>
            </a:extLst>
          </p:cNvPr>
          <p:cNvPicPr>
            <a:picLocks noGrp="1" noChangeAspect="1"/>
          </p:cNvPicPr>
          <p:nvPr>
            <p:ph sz="half" idx="2"/>
          </p:nvPr>
        </p:nvPicPr>
        <p:blipFill>
          <a:blip r:embed="rId3"/>
          <a:stretch>
            <a:fillRect/>
          </a:stretch>
        </p:blipFill>
        <p:spPr>
          <a:xfrm>
            <a:off x="7223520" y="1322307"/>
            <a:ext cx="3418539" cy="3102325"/>
          </a:xfrm>
          <a:prstGeom prst="rect">
            <a:avLst/>
          </a:prstGeom>
          <a:noFill/>
        </p:spPr>
      </p:pic>
      <mc:AlternateContent xmlns:mc="http://schemas.openxmlformats.org/markup-compatibility/2006" xmlns:a14="http://schemas.microsoft.com/office/drawing/2010/main">
        <mc:Choice Requires="a14">
          <p:graphicFrame>
            <p:nvGraphicFramePr>
              <p:cNvPr id="6" name="Table 15">
                <a:extLst>
                  <a:ext uri="{FF2B5EF4-FFF2-40B4-BE49-F238E27FC236}">
                    <a16:creationId xmlns:a16="http://schemas.microsoft.com/office/drawing/2014/main" id="{B81B923E-9A18-A9FF-C0F6-2A7601F8950D}"/>
                  </a:ext>
                </a:extLst>
              </p:cNvPr>
              <p:cNvGraphicFramePr>
                <a:graphicFrameLocks noGrp="1"/>
              </p:cNvGraphicFramePr>
              <p:nvPr>
                <p:extLst>
                  <p:ext uri="{D42A27DB-BD31-4B8C-83A1-F6EECF244321}">
                    <p14:modId xmlns:p14="http://schemas.microsoft.com/office/powerpoint/2010/main" val="2225568059"/>
                  </p:ext>
                </p:extLst>
              </p:nvPr>
            </p:nvGraphicFramePr>
            <p:xfrm>
              <a:off x="6096000" y="4556969"/>
              <a:ext cx="5938780" cy="1463040"/>
            </p:xfrm>
            <a:graphic>
              <a:graphicData uri="http://schemas.openxmlformats.org/drawingml/2006/table">
                <a:tbl>
                  <a:tblPr firstRow="1" bandRow="1">
                    <a:tableStyleId>{5C22544A-7EE6-4342-B048-85BDC9FD1C3A}</a:tableStyleId>
                  </a:tblPr>
                  <a:tblGrid>
                    <a:gridCol w="1187756">
                      <a:extLst>
                        <a:ext uri="{9D8B030D-6E8A-4147-A177-3AD203B41FA5}">
                          <a16:colId xmlns:a16="http://schemas.microsoft.com/office/drawing/2014/main" val="320239521"/>
                        </a:ext>
                      </a:extLst>
                    </a:gridCol>
                    <a:gridCol w="1187756">
                      <a:extLst>
                        <a:ext uri="{9D8B030D-6E8A-4147-A177-3AD203B41FA5}">
                          <a16:colId xmlns:a16="http://schemas.microsoft.com/office/drawing/2014/main" val="2918953085"/>
                        </a:ext>
                      </a:extLst>
                    </a:gridCol>
                    <a:gridCol w="1187756">
                      <a:extLst>
                        <a:ext uri="{9D8B030D-6E8A-4147-A177-3AD203B41FA5}">
                          <a16:colId xmlns:a16="http://schemas.microsoft.com/office/drawing/2014/main" val="910866392"/>
                        </a:ext>
                      </a:extLst>
                    </a:gridCol>
                    <a:gridCol w="1187756">
                      <a:extLst>
                        <a:ext uri="{9D8B030D-6E8A-4147-A177-3AD203B41FA5}">
                          <a16:colId xmlns:a16="http://schemas.microsoft.com/office/drawing/2014/main" val="1142985196"/>
                        </a:ext>
                      </a:extLst>
                    </a:gridCol>
                    <a:gridCol w="1187756">
                      <a:extLst>
                        <a:ext uri="{9D8B030D-6E8A-4147-A177-3AD203B41FA5}">
                          <a16:colId xmlns:a16="http://schemas.microsoft.com/office/drawing/2014/main" val="954879461"/>
                        </a:ext>
                      </a:extLst>
                    </a:gridCol>
                  </a:tblGrid>
                  <a:tr h="362632">
                    <a:tc>
                      <a:txBody>
                        <a:bodyPr/>
                        <a:lstStyle/>
                        <a:p>
                          <a:r>
                            <a:rPr lang="en-AU" dirty="0">
                              <a:solidFill>
                                <a:schemeClr val="tx1"/>
                              </a:solidFill>
                            </a:rPr>
                            <a:t>i</a:t>
                          </a:r>
                        </a:p>
                      </a:txBody>
                      <a:tcPr/>
                    </a:tc>
                    <a:tc>
                      <a:txBody>
                        <a:bodyPr/>
                        <a:lstStyle/>
                        <a:p>
                          <a:r>
                            <a:rPr lang="el-GR" dirty="0">
                              <a:solidFill>
                                <a:schemeClr val="tx1"/>
                              </a:solidFill>
                            </a:rPr>
                            <a:t>θ</a:t>
                          </a:r>
                          <a:endParaRPr lang="en-AU"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AU" b="1" i="1" smtClean="0">
                                        <a:solidFill>
                                          <a:schemeClr val="tx1"/>
                                        </a:solidFill>
                                        <a:latin typeface="Cambria Math" panose="02040503050406030204" pitchFamily="18" charset="0"/>
                                      </a:rPr>
                                    </m:ctrlPr>
                                  </m:sSubPr>
                                  <m:e>
                                    <m:r>
                                      <a:rPr lang="en-AU" b="1" i="1" smtClean="0">
                                        <a:solidFill>
                                          <a:schemeClr val="tx1"/>
                                        </a:solidFill>
                                        <a:latin typeface="Cambria Math" panose="02040503050406030204" pitchFamily="18" charset="0"/>
                                      </a:rPr>
                                      <m:t>𝒅</m:t>
                                    </m:r>
                                  </m:e>
                                  <m:sub>
                                    <m:r>
                                      <a:rPr lang="en-AU" b="1" i="1" smtClean="0">
                                        <a:solidFill>
                                          <a:schemeClr val="tx1"/>
                                        </a:solidFill>
                                        <a:latin typeface="Cambria Math" panose="02040503050406030204" pitchFamily="18" charset="0"/>
                                      </a:rPr>
                                      <m:t>𝒊</m:t>
                                    </m:r>
                                  </m:sub>
                                </m:sSub>
                              </m:oMath>
                            </m:oMathPara>
                          </a14:m>
                          <a:endParaRPr lang="en-AU"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AU" b="1" i="1" smtClean="0">
                                        <a:solidFill>
                                          <a:schemeClr val="tx1"/>
                                        </a:solidFill>
                                        <a:latin typeface="Cambria Math" panose="02040503050406030204" pitchFamily="18" charset="0"/>
                                      </a:rPr>
                                    </m:ctrlPr>
                                  </m:sSubPr>
                                  <m:e>
                                    <m:r>
                                      <a:rPr lang="en-AU" b="1" i="1" smtClean="0">
                                        <a:solidFill>
                                          <a:schemeClr val="tx1"/>
                                        </a:solidFill>
                                        <a:latin typeface="Cambria Math" panose="02040503050406030204" pitchFamily="18" charset="0"/>
                                      </a:rPr>
                                      <m:t>𝒂</m:t>
                                    </m:r>
                                  </m:e>
                                  <m:sub>
                                    <m:r>
                                      <a:rPr lang="en-AU" b="1" i="1" smtClean="0">
                                        <a:solidFill>
                                          <a:schemeClr val="tx1"/>
                                        </a:solidFill>
                                        <a:latin typeface="Cambria Math" panose="02040503050406030204" pitchFamily="18" charset="0"/>
                                      </a:rPr>
                                      <m:t>𝒊</m:t>
                                    </m:r>
                                  </m:sub>
                                </m:sSub>
                              </m:oMath>
                            </m:oMathPara>
                          </a14:m>
                          <a:endParaRPr lang="en-AU"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AU" b="1" i="1" smtClean="0">
                                        <a:solidFill>
                                          <a:schemeClr val="tx1"/>
                                        </a:solidFill>
                                        <a:latin typeface="Cambria Math" panose="02040503050406030204" pitchFamily="18" charset="0"/>
                                        <a:ea typeface="Cambria Math" panose="02040503050406030204" pitchFamily="18" charset="0"/>
                                      </a:rPr>
                                    </m:ctrlPr>
                                  </m:sSubPr>
                                  <m:e>
                                    <m:r>
                                      <a:rPr lang="en-AU" i="1" smtClean="0">
                                        <a:solidFill>
                                          <a:schemeClr val="tx1"/>
                                        </a:solidFill>
                                        <a:latin typeface="Cambria Math" panose="02040503050406030204" pitchFamily="18" charset="0"/>
                                        <a:ea typeface="Cambria Math" panose="02040503050406030204" pitchFamily="18" charset="0"/>
                                      </a:rPr>
                                      <m:t>𝜶</m:t>
                                    </m:r>
                                  </m:e>
                                  <m:sub>
                                    <m:r>
                                      <a:rPr lang="en-AU" b="1" i="1" smtClean="0">
                                        <a:solidFill>
                                          <a:schemeClr val="tx1"/>
                                        </a:solidFill>
                                        <a:latin typeface="Cambria Math" panose="02040503050406030204" pitchFamily="18" charset="0"/>
                                        <a:ea typeface="Cambria Math" panose="02040503050406030204" pitchFamily="18" charset="0"/>
                                      </a:rPr>
                                      <m:t>𝒊</m:t>
                                    </m:r>
                                  </m:sub>
                                </m:sSub>
                              </m:oMath>
                            </m:oMathPara>
                          </a14:m>
                          <a:endParaRPr lang="en-AU" dirty="0">
                            <a:solidFill>
                              <a:schemeClr val="tx1"/>
                            </a:solidFill>
                          </a:endParaRPr>
                        </a:p>
                      </a:txBody>
                      <a:tcPr/>
                    </a:tc>
                    <a:extLst>
                      <a:ext uri="{0D108BD9-81ED-4DB2-BD59-A6C34878D82A}">
                        <a16:rowId xmlns:a16="http://schemas.microsoft.com/office/drawing/2014/main" val="3324209372"/>
                      </a:ext>
                    </a:extLst>
                  </a:tr>
                  <a:tr h="362632">
                    <a:tc>
                      <a:txBody>
                        <a:bodyPr/>
                        <a:lstStyle/>
                        <a:p>
                          <a:r>
                            <a:rPr lang="en-AU" dirty="0"/>
                            <a:t>0</a:t>
                          </a:r>
                        </a:p>
                      </a:txBody>
                      <a:tcPr/>
                    </a:tc>
                    <a:tc>
                      <a:txBody>
                        <a:bodyPr/>
                        <a:lstStyle/>
                        <a:p>
                          <a:r>
                            <a:rPr lang="en-AU" dirty="0"/>
                            <a:t>0</a:t>
                          </a:r>
                        </a:p>
                      </a:txBody>
                      <a:tcPr/>
                    </a:tc>
                    <a:tc>
                      <a:txBody>
                        <a:bodyPr/>
                        <a:lstStyle/>
                        <a:p>
                          <a:r>
                            <a:rPr lang="en-AU" dirty="0"/>
                            <a:t>0</a:t>
                          </a:r>
                        </a:p>
                      </a:txBody>
                      <a:tcPr/>
                    </a:tc>
                    <a:tc>
                      <a:txBody>
                        <a:bodyPr/>
                        <a:lstStyle/>
                        <a:p>
                          <a:r>
                            <a:rPr lang="en-AU" dirty="0"/>
                            <a:t>0</a:t>
                          </a:r>
                        </a:p>
                      </a:txBody>
                      <a:tcPr/>
                    </a:tc>
                    <a:tc>
                      <a:txBody>
                        <a:bodyPr/>
                        <a:lstStyle/>
                        <a:p>
                          <a:r>
                            <a:rPr lang="en-AU" dirty="0"/>
                            <a:t>0</a:t>
                          </a:r>
                        </a:p>
                      </a:txBody>
                      <a:tcPr/>
                    </a:tc>
                    <a:extLst>
                      <a:ext uri="{0D108BD9-81ED-4DB2-BD59-A6C34878D82A}">
                        <a16:rowId xmlns:a16="http://schemas.microsoft.com/office/drawing/2014/main" val="1250100080"/>
                      </a:ext>
                    </a:extLst>
                  </a:tr>
                  <a:tr h="362632">
                    <a:tc>
                      <a:txBody>
                        <a:bodyPr/>
                        <a:lstStyle/>
                        <a:p>
                          <a:r>
                            <a:rPr lang="en-AU" dirty="0"/>
                            <a:t>1</a:t>
                          </a:r>
                        </a:p>
                      </a:txBody>
                      <a:tcPr/>
                    </a:tc>
                    <a:tc>
                      <a:txBody>
                        <a:bodyPr/>
                        <a:lstStyle/>
                        <a:p>
                          <a:r>
                            <a:rPr lang="en-AU" dirty="0"/>
                            <a:t>0</a:t>
                          </a:r>
                        </a:p>
                      </a:txBody>
                      <a:tcPr/>
                    </a:tc>
                    <a:tc>
                      <a:txBody>
                        <a:bodyPr/>
                        <a:lstStyle/>
                        <a:p>
                          <a:r>
                            <a:rPr lang="en-AU" dirty="0"/>
                            <a:t>0</a:t>
                          </a:r>
                        </a:p>
                      </a:txBody>
                      <a:tcPr/>
                    </a:tc>
                    <a:tc>
                      <a:txBody>
                        <a:bodyPr/>
                        <a:lstStyle/>
                        <a:p>
                          <a:r>
                            <a:rPr lang="en-AU" dirty="0"/>
                            <a:t>3</a:t>
                          </a:r>
                        </a:p>
                      </a:txBody>
                      <a:tcPr/>
                    </a:tc>
                    <a:tc>
                      <a:txBody>
                        <a:bodyPr/>
                        <a:lstStyle/>
                        <a:p>
                          <a:r>
                            <a:rPr lang="en-AU" dirty="0"/>
                            <a:t>0</a:t>
                          </a:r>
                        </a:p>
                      </a:txBody>
                      <a:tcPr/>
                    </a:tc>
                    <a:extLst>
                      <a:ext uri="{0D108BD9-81ED-4DB2-BD59-A6C34878D82A}">
                        <a16:rowId xmlns:a16="http://schemas.microsoft.com/office/drawing/2014/main" val="2524834293"/>
                      </a:ext>
                    </a:extLst>
                  </a:tr>
                  <a:tr h="362632">
                    <a:tc>
                      <a:txBody>
                        <a:bodyPr/>
                        <a:lstStyle/>
                        <a:p>
                          <a:r>
                            <a:rPr lang="en-AU" dirty="0"/>
                            <a:t>2</a:t>
                          </a:r>
                        </a:p>
                      </a:txBody>
                      <a:tcPr/>
                    </a:tc>
                    <a:tc>
                      <a:txBody>
                        <a:bodyPr/>
                        <a:lstStyle/>
                        <a:p>
                          <a:r>
                            <a:rPr lang="en-AU" dirty="0"/>
                            <a:t>0</a:t>
                          </a:r>
                        </a:p>
                      </a:txBody>
                      <a:tcPr/>
                    </a:tc>
                    <a:tc>
                      <a:txBody>
                        <a:bodyPr/>
                        <a:lstStyle/>
                        <a:p>
                          <a:r>
                            <a:rPr lang="en-AU" dirty="0"/>
                            <a:t>0</a:t>
                          </a:r>
                        </a:p>
                      </a:txBody>
                      <a:tcPr/>
                    </a:tc>
                    <a:tc>
                      <a:txBody>
                        <a:bodyPr/>
                        <a:lstStyle/>
                        <a:p>
                          <a:r>
                            <a:rPr lang="en-AU" dirty="0"/>
                            <a:t>4</a:t>
                          </a:r>
                        </a:p>
                      </a:txBody>
                      <a:tcPr/>
                    </a:tc>
                    <a:tc>
                      <a:txBody>
                        <a:bodyPr/>
                        <a:lstStyle/>
                        <a:p>
                          <a:r>
                            <a:rPr lang="en-AU" dirty="0"/>
                            <a:t>0</a:t>
                          </a:r>
                        </a:p>
                      </a:txBody>
                      <a:tcPr/>
                    </a:tc>
                    <a:extLst>
                      <a:ext uri="{0D108BD9-81ED-4DB2-BD59-A6C34878D82A}">
                        <a16:rowId xmlns:a16="http://schemas.microsoft.com/office/drawing/2014/main" val="2470120338"/>
                      </a:ext>
                    </a:extLst>
                  </a:tr>
                </a:tbl>
              </a:graphicData>
            </a:graphic>
          </p:graphicFrame>
        </mc:Choice>
        <mc:Fallback xmlns="">
          <p:graphicFrame>
            <p:nvGraphicFramePr>
              <p:cNvPr id="6" name="Table 15">
                <a:extLst>
                  <a:ext uri="{FF2B5EF4-FFF2-40B4-BE49-F238E27FC236}">
                    <a16:creationId xmlns:a16="http://schemas.microsoft.com/office/drawing/2014/main" id="{B81B923E-9A18-A9FF-C0F6-2A7601F8950D}"/>
                  </a:ext>
                </a:extLst>
              </p:cNvPr>
              <p:cNvGraphicFramePr>
                <a:graphicFrameLocks noGrp="1"/>
              </p:cNvGraphicFramePr>
              <p:nvPr>
                <p:extLst>
                  <p:ext uri="{D42A27DB-BD31-4B8C-83A1-F6EECF244321}">
                    <p14:modId xmlns:p14="http://schemas.microsoft.com/office/powerpoint/2010/main" val="2225568059"/>
                  </p:ext>
                </p:extLst>
              </p:nvPr>
            </p:nvGraphicFramePr>
            <p:xfrm>
              <a:off x="6096000" y="4556969"/>
              <a:ext cx="5938780" cy="1463040"/>
            </p:xfrm>
            <a:graphic>
              <a:graphicData uri="http://schemas.openxmlformats.org/drawingml/2006/table">
                <a:tbl>
                  <a:tblPr firstRow="1" bandRow="1">
                    <a:tableStyleId>{5C22544A-7EE6-4342-B048-85BDC9FD1C3A}</a:tableStyleId>
                  </a:tblPr>
                  <a:tblGrid>
                    <a:gridCol w="1187756">
                      <a:extLst>
                        <a:ext uri="{9D8B030D-6E8A-4147-A177-3AD203B41FA5}">
                          <a16:colId xmlns:a16="http://schemas.microsoft.com/office/drawing/2014/main" val="320239521"/>
                        </a:ext>
                      </a:extLst>
                    </a:gridCol>
                    <a:gridCol w="1187756">
                      <a:extLst>
                        <a:ext uri="{9D8B030D-6E8A-4147-A177-3AD203B41FA5}">
                          <a16:colId xmlns:a16="http://schemas.microsoft.com/office/drawing/2014/main" val="2918953085"/>
                        </a:ext>
                      </a:extLst>
                    </a:gridCol>
                    <a:gridCol w="1187756">
                      <a:extLst>
                        <a:ext uri="{9D8B030D-6E8A-4147-A177-3AD203B41FA5}">
                          <a16:colId xmlns:a16="http://schemas.microsoft.com/office/drawing/2014/main" val="910866392"/>
                        </a:ext>
                      </a:extLst>
                    </a:gridCol>
                    <a:gridCol w="1187756">
                      <a:extLst>
                        <a:ext uri="{9D8B030D-6E8A-4147-A177-3AD203B41FA5}">
                          <a16:colId xmlns:a16="http://schemas.microsoft.com/office/drawing/2014/main" val="1142985196"/>
                        </a:ext>
                      </a:extLst>
                    </a:gridCol>
                    <a:gridCol w="1187756">
                      <a:extLst>
                        <a:ext uri="{9D8B030D-6E8A-4147-A177-3AD203B41FA5}">
                          <a16:colId xmlns:a16="http://schemas.microsoft.com/office/drawing/2014/main" val="954879461"/>
                        </a:ext>
                      </a:extLst>
                    </a:gridCol>
                  </a:tblGrid>
                  <a:tr h="365760">
                    <a:tc>
                      <a:txBody>
                        <a:bodyPr/>
                        <a:lstStyle/>
                        <a:p>
                          <a:r>
                            <a:rPr lang="en-AU" dirty="0">
                              <a:solidFill>
                                <a:schemeClr val="tx1"/>
                              </a:solidFill>
                            </a:rPr>
                            <a:t>i</a:t>
                          </a:r>
                        </a:p>
                      </a:txBody>
                      <a:tcPr/>
                    </a:tc>
                    <a:tc>
                      <a:txBody>
                        <a:bodyPr/>
                        <a:lstStyle/>
                        <a:p>
                          <a:r>
                            <a:rPr lang="el-GR" dirty="0">
                              <a:solidFill>
                                <a:schemeClr val="tx1"/>
                              </a:solidFill>
                            </a:rPr>
                            <a:t>θ</a:t>
                          </a:r>
                          <a:endParaRPr lang="en-AU" dirty="0">
                            <a:solidFill>
                              <a:schemeClr val="tx1"/>
                            </a:solidFill>
                          </a:endParaRPr>
                        </a:p>
                      </a:txBody>
                      <a:tcPr/>
                    </a:tc>
                    <a:tc>
                      <a:txBody>
                        <a:bodyPr/>
                        <a:lstStyle/>
                        <a:p>
                          <a:endParaRPr lang="en-US"/>
                        </a:p>
                      </a:txBody>
                      <a:tcPr>
                        <a:blipFill>
                          <a:blip r:embed="rId4"/>
                          <a:stretch>
                            <a:fillRect l="-201026" t="-8333" r="-202051" b="-328333"/>
                          </a:stretch>
                        </a:blipFill>
                      </a:tcPr>
                    </a:tc>
                    <a:tc>
                      <a:txBody>
                        <a:bodyPr/>
                        <a:lstStyle/>
                        <a:p>
                          <a:endParaRPr lang="en-US"/>
                        </a:p>
                      </a:txBody>
                      <a:tcPr>
                        <a:blipFill>
                          <a:blip r:embed="rId4"/>
                          <a:stretch>
                            <a:fillRect l="-301026" t="-8333" r="-102051" b="-328333"/>
                          </a:stretch>
                        </a:blipFill>
                      </a:tcPr>
                    </a:tc>
                    <a:tc>
                      <a:txBody>
                        <a:bodyPr/>
                        <a:lstStyle/>
                        <a:p>
                          <a:endParaRPr lang="en-US"/>
                        </a:p>
                      </a:txBody>
                      <a:tcPr>
                        <a:blipFill>
                          <a:blip r:embed="rId4"/>
                          <a:stretch>
                            <a:fillRect l="-401026" t="-8333" r="-2051" b="-328333"/>
                          </a:stretch>
                        </a:blipFill>
                      </a:tcPr>
                    </a:tc>
                    <a:extLst>
                      <a:ext uri="{0D108BD9-81ED-4DB2-BD59-A6C34878D82A}">
                        <a16:rowId xmlns:a16="http://schemas.microsoft.com/office/drawing/2014/main" val="3324209372"/>
                      </a:ext>
                    </a:extLst>
                  </a:tr>
                  <a:tr h="365760">
                    <a:tc>
                      <a:txBody>
                        <a:bodyPr/>
                        <a:lstStyle/>
                        <a:p>
                          <a:r>
                            <a:rPr lang="en-AU" dirty="0"/>
                            <a:t>0</a:t>
                          </a:r>
                        </a:p>
                      </a:txBody>
                      <a:tcPr/>
                    </a:tc>
                    <a:tc>
                      <a:txBody>
                        <a:bodyPr/>
                        <a:lstStyle/>
                        <a:p>
                          <a:r>
                            <a:rPr lang="en-AU" dirty="0"/>
                            <a:t>0</a:t>
                          </a:r>
                        </a:p>
                      </a:txBody>
                      <a:tcPr/>
                    </a:tc>
                    <a:tc>
                      <a:txBody>
                        <a:bodyPr/>
                        <a:lstStyle/>
                        <a:p>
                          <a:r>
                            <a:rPr lang="en-AU" dirty="0"/>
                            <a:t>0</a:t>
                          </a:r>
                        </a:p>
                      </a:txBody>
                      <a:tcPr/>
                    </a:tc>
                    <a:tc>
                      <a:txBody>
                        <a:bodyPr/>
                        <a:lstStyle/>
                        <a:p>
                          <a:r>
                            <a:rPr lang="en-AU" dirty="0"/>
                            <a:t>0</a:t>
                          </a:r>
                        </a:p>
                      </a:txBody>
                      <a:tcPr/>
                    </a:tc>
                    <a:tc>
                      <a:txBody>
                        <a:bodyPr/>
                        <a:lstStyle/>
                        <a:p>
                          <a:r>
                            <a:rPr lang="en-AU" dirty="0"/>
                            <a:t>0</a:t>
                          </a:r>
                        </a:p>
                      </a:txBody>
                      <a:tcPr/>
                    </a:tc>
                    <a:extLst>
                      <a:ext uri="{0D108BD9-81ED-4DB2-BD59-A6C34878D82A}">
                        <a16:rowId xmlns:a16="http://schemas.microsoft.com/office/drawing/2014/main" val="1250100080"/>
                      </a:ext>
                    </a:extLst>
                  </a:tr>
                  <a:tr h="365760">
                    <a:tc>
                      <a:txBody>
                        <a:bodyPr/>
                        <a:lstStyle/>
                        <a:p>
                          <a:r>
                            <a:rPr lang="en-AU" dirty="0"/>
                            <a:t>1</a:t>
                          </a:r>
                        </a:p>
                      </a:txBody>
                      <a:tcPr/>
                    </a:tc>
                    <a:tc>
                      <a:txBody>
                        <a:bodyPr/>
                        <a:lstStyle/>
                        <a:p>
                          <a:r>
                            <a:rPr lang="en-AU" dirty="0"/>
                            <a:t>0</a:t>
                          </a:r>
                        </a:p>
                      </a:txBody>
                      <a:tcPr/>
                    </a:tc>
                    <a:tc>
                      <a:txBody>
                        <a:bodyPr/>
                        <a:lstStyle/>
                        <a:p>
                          <a:r>
                            <a:rPr lang="en-AU" dirty="0"/>
                            <a:t>0</a:t>
                          </a:r>
                        </a:p>
                      </a:txBody>
                      <a:tcPr/>
                    </a:tc>
                    <a:tc>
                      <a:txBody>
                        <a:bodyPr/>
                        <a:lstStyle/>
                        <a:p>
                          <a:r>
                            <a:rPr lang="en-AU" dirty="0"/>
                            <a:t>3</a:t>
                          </a:r>
                        </a:p>
                      </a:txBody>
                      <a:tcPr/>
                    </a:tc>
                    <a:tc>
                      <a:txBody>
                        <a:bodyPr/>
                        <a:lstStyle/>
                        <a:p>
                          <a:r>
                            <a:rPr lang="en-AU" dirty="0"/>
                            <a:t>0</a:t>
                          </a:r>
                        </a:p>
                      </a:txBody>
                      <a:tcPr/>
                    </a:tc>
                    <a:extLst>
                      <a:ext uri="{0D108BD9-81ED-4DB2-BD59-A6C34878D82A}">
                        <a16:rowId xmlns:a16="http://schemas.microsoft.com/office/drawing/2014/main" val="2524834293"/>
                      </a:ext>
                    </a:extLst>
                  </a:tr>
                  <a:tr h="365760">
                    <a:tc>
                      <a:txBody>
                        <a:bodyPr/>
                        <a:lstStyle/>
                        <a:p>
                          <a:r>
                            <a:rPr lang="en-AU" dirty="0"/>
                            <a:t>2</a:t>
                          </a:r>
                        </a:p>
                      </a:txBody>
                      <a:tcPr/>
                    </a:tc>
                    <a:tc>
                      <a:txBody>
                        <a:bodyPr/>
                        <a:lstStyle/>
                        <a:p>
                          <a:r>
                            <a:rPr lang="en-AU" dirty="0"/>
                            <a:t>0</a:t>
                          </a:r>
                        </a:p>
                      </a:txBody>
                      <a:tcPr/>
                    </a:tc>
                    <a:tc>
                      <a:txBody>
                        <a:bodyPr/>
                        <a:lstStyle/>
                        <a:p>
                          <a:r>
                            <a:rPr lang="en-AU" dirty="0"/>
                            <a:t>0</a:t>
                          </a:r>
                        </a:p>
                      </a:txBody>
                      <a:tcPr/>
                    </a:tc>
                    <a:tc>
                      <a:txBody>
                        <a:bodyPr/>
                        <a:lstStyle/>
                        <a:p>
                          <a:r>
                            <a:rPr lang="en-AU" dirty="0"/>
                            <a:t>4</a:t>
                          </a:r>
                        </a:p>
                      </a:txBody>
                      <a:tcPr/>
                    </a:tc>
                    <a:tc>
                      <a:txBody>
                        <a:bodyPr/>
                        <a:lstStyle/>
                        <a:p>
                          <a:r>
                            <a:rPr lang="en-AU" dirty="0"/>
                            <a:t>0</a:t>
                          </a:r>
                        </a:p>
                      </a:txBody>
                      <a:tcPr/>
                    </a:tc>
                    <a:extLst>
                      <a:ext uri="{0D108BD9-81ED-4DB2-BD59-A6C34878D82A}">
                        <a16:rowId xmlns:a16="http://schemas.microsoft.com/office/drawing/2014/main" val="2470120338"/>
                      </a:ext>
                    </a:extLst>
                  </a:tr>
                </a:tbl>
              </a:graphicData>
            </a:graphic>
          </p:graphicFrame>
        </mc:Fallback>
      </mc:AlternateContent>
    </p:spTree>
    <p:extLst>
      <p:ext uri="{BB962C8B-B14F-4D97-AF65-F5344CB8AC3E}">
        <p14:creationId xmlns:p14="http://schemas.microsoft.com/office/powerpoint/2010/main" val="2866647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03841-BEDA-4EDE-5825-5F9A9CCE177B}"/>
              </a:ext>
            </a:extLst>
          </p:cNvPr>
          <p:cNvSpPr>
            <a:spLocks noGrp="1"/>
          </p:cNvSpPr>
          <p:nvPr>
            <p:ph type="title"/>
          </p:nvPr>
        </p:nvSpPr>
        <p:spPr>
          <a:xfrm>
            <a:off x="838200" y="365125"/>
            <a:ext cx="10515600" cy="1325563"/>
          </a:xfrm>
        </p:spPr>
        <p:txBody>
          <a:bodyPr anchor="ctr">
            <a:normAutofit/>
          </a:bodyPr>
          <a:lstStyle/>
          <a:p>
            <a:r>
              <a:rPr lang="en-AU"/>
              <a:t>Forward Kinematics Manual Calculation Continued.</a:t>
            </a:r>
          </a:p>
        </p:txBody>
      </p:sp>
      <p:sp>
        <p:nvSpPr>
          <p:cNvPr id="9" name="Content Placeholder 2">
            <a:extLst>
              <a:ext uri="{FF2B5EF4-FFF2-40B4-BE49-F238E27FC236}">
                <a16:creationId xmlns:a16="http://schemas.microsoft.com/office/drawing/2014/main" id="{6C7A2A92-048E-512E-B8E1-AC39A84412E1}"/>
              </a:ext>
            </a:extLst>
          </p:cNvPr>
          <p:cNvSpPr>
            <a:spLocks noGrp="1"/>
          </p:cNvSpPr>
          <p:nvPr>
            <p:ph idx="1"/>
          </p:nvPr>
        </p:nvSpPr>
        <p:spPr>
          <a:xfrm>
            <a:off x="838200" y="1825625"/>
            <a:ext cx="10515600" cy="4351338"/>
          </a:xfrm>
        </p:spPr>
        <p:txBody>
          <a:bodyPr>
            <a:normAutofit/>
          </a:bodyPr>
          <a:lstStyle/>
          <a:p>
            <a:r>
              <a:rPr lang="en-US" dirty="0"/>
              <a:t>Using the Frame Transformation matrix!</a:t>
            </a:r>
            <a:br>
              <a:rPr lang="en-US" dirty="0"/>
            </a:br>
            <a:endParaRPr lang="en-US" dirty="0"/>
          </a:p>
        </p:txBody>
      </p:sp>
      <p:pic>
        <p:nvPicPr>
          <p:cNvPr id="1026" name="Picture 2" descr="Text&#10;&#10;Description automatically generated">
            <a:extLst>
              <a:ext uri="{FF2B5EF4-FFF2-40B4-BE49-F238E27FC236}">
                <a16:creationId xmlns:a16="http://schemas.microsoft.com/office/drawing/2014/main" id="{779C7CA3-D843-37BA-5ACC-30FAF78E1B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862" y="2584113"/>
            <a:ext cx="9820275" cy="287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32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C2D92-8643-F2D3-5C11-FD8D0D00206A}"/>
              </a:ext>
            </a:extLst>
          </p:cNvPr>
          <p:cNvSpPr>
            <a:spLocks noGrp="1"/>
          </p:cNvSpPr>
          <p:nvPr>
            <p:ph type="title"/>
          </p:nvPr>
        </p:nvSpPr>
        <p:spPr/>
        <p:txBody>
          <a:bodyPr/>
          <a:lstStyle/>
          <a:p>
            <a:r>
              <a:rPr lang="en-AU" dirty="0"/>
              <a:t>Content</a:t>
            </a:r>
          </a:p>
        </p:txBody>
      </p:sp>
      <p:sp>
        <p:nvSpPr>
          <p:cNvPr id="3" name="Content Placeholder 2">
            <a:extLst>
              <a:ext uri="{FF2B5EF4-FFF2-40B4-BE49-F238E27FC236}">
                <a16:creationId xmlns:a16="http://schemas.microsoft.com/office/drawing/2014/main" id="{EBE84312-7A38-4C5B-3D7E-E55224FB86F4}"/>
              </a:ext>
            </a:extLst>
          </p:cNvPr>
          <p:cNvSpPr>
            <a:spLocks noGrp="1"/>
          </p:cNvSpPr>
          <p:nvPr>
            <p:ph idx="1"/>
          </p:nvPr>
        </p:nvSpPr>
        <p:spPr/>
        <p:txBody>
          <a:bodyPr/>
          <a:lstStyle/>
          <a:p>
            <a:pPr marL="457200" indent="-457200">
              <a:buFont typeface="Arial" panose="020B0604020202020204" pitchFamily="34" charset="0"/>
              <a:buChar char="•"/>
            </a:pPr>
            <a:r>
              <a:rPr lang="en-AU" dirty="0"/>
              <a:t>What is a DH Matrix?</a:t>
            </a:r>
          </a:p>
          <a:p>
            <a:pPr marL="457200" indent="-457200">
              <a:buFont typeface="Arial" panose="020B0604020202020204" pitchFamily="34" charset="0"/>
              <a:buChar char="•"/>
            </a:pPr>
            <a:r>
              <a:rPr lang="en-AU" dirty="0"/>
              <a:t>Robotic Arm model creation using RVC Toolbox</a:t>
            </a:r>
          </a:p>
          <a:p>
            <a:pPr marL="457200" indent="-457200">
              <a:buFont typeface="Arial" panose="020B0604020202020204" pitchFamily="34" charset="0"/>
              <a:buChar char="•"/>
            </a:pPr>
            <a:r>
              <a:rPr lang="en-AU" dirty="0"/>
              <a:t>Calculation of forward kinematics </a:t>
            </a:r>
            <a:r>
              <a:rPr lang="en-AU"/>
              <a:t>using in built function</a:t>
            </a:r>
            <a:endParaRPr lang="en-AU" dirty="0"/>
          </a:p>
        </p:txBody>
      </p:sp>
    </p:spTree>
    <p:extLst>
      <p:ext uri="{BB962C8B-B14F-4D97-AF65-F5344CB8AC3E}">
        <p14:creationId xmlns:p14="http://schemas.microsoft.com/office/powerpoint/2010/main" val="442989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03841-BEDA-4EDE-5825-5F9A9CCE177B}"/>
              </a:ext>
            </a:extLst>
          </p:cNvPr>
          <p:cNvSpPr>
            <a:spLocks noGrp="1"/>
          </p:cNvSpPr>
          <p:nvPr>
            <p:ph type="title"/>
          </p:nvPr>
        </p:nvSpPr>
        <p:spPr>
          <a:xfrm>
            <a:off x="838200" y="365125"/>
            <a:ext cx="10515600" cy="1325563"/>
          </a:xfrm>
        </p:spPr>
        <p:txBody>
          <a:bodyPr anchor="ctr">
            <a:normAutofit/>
          </a:bodyPr>
          <a:lstStyle/>
          <a:p>
            <a:r>
              <a:rPr lang="en-AU" dirty="0"/>
              <a:t>Forward Kinematics Manual Calculation Continued.</a:t>
            </a:r>
          </a:p>
        </p:txBody>
      </p:sp>
      <p:sp>
        <p:nvSpPr>
          <p:cNvPr id="9" name="Content Placeholder 2">
            <a:extLst>
              <a:ext uri="{FF2B5EF4-FFF2-40B4-BE49-F238E27FC236}">
                <a16:creationId xmlns:a16="http://schemas.microsoft.com/office/drawing/2014/main" id="{6C7A2A92-048E-512E-B8E1-AC39A84412E1}"/>
              </a:ext>
            </a:extLst>
          </p:cNvPr>
          <p:cNvSpPr>
            <a:spLocks noGrp="1"/>
          </p:cNvSpPr>
          <p:nvPr>
            <p:ph sz="half" idx="1"/>
          </p:nvPr>
        </p:nvSpPr>
        <p:spPr>
          <a:xfrm>
            <a:off x="838200" y="1825625"/>
            <a:ext cx="5181600" cy="4351338"/>
          </a:xfrm>
        </p:spPr>
        <p:txBody>
          <a:bodyPr>
            <a:normAutofit/>
          </a:bodyPr>
          <a:lstStyle/>
          <a:p>
            <a:r>
              <a:rPr lang="en-US" dirty="0"/>
              <a:t>We pass in the value from the DH convention (angle, offset, length and twist) of each specific joint, to calculate a frame which represents the transformation from the previous joint?</a:t>
            </a:r>
          </a:p>
          <a:p>
            <a:endParaRPr lang="en-US" dirty="0"/>
          </a:p>
          <a:p>
            <a:r>
              <a:rPr lang="en-US" dirty="0"/>
              <a:t>What does this mean?</a:t>
            </a:r>
          </a:p>
        </p:txBody>
      </p:sp>
      <p:pic>
        <p:nvPicPr>
          <p:cNvPr id="1026" name="Picture 2" descr="Text&#10;&#10;Description automatically generated">
            <a:extLst>
              <a:ext uri="{FF2B5EF4-FFF2-40B4-BE49-F238E27FC236}">
                <a16:creationId xmlns:a16="http://schemas.microsoft.com/office/drawing/2014/main" id="{779C7CA3-D843-37BA-5ACC-30FAF78E1B8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72200" y="3243485"/>
            <a:ext cx="5181600" cy="1515617"/>
          </a:xfrm>
          <a:prstGeom prst="rect">
            <a:avLst/>
          </a:prstGeom>
          <a:solidFill>
            <a:srgbClr val="FFFFFF"/>
          </a:solidFill>
        </p:spPr>
      </p:pic>
    </p:spTree>
    <p:extLst>
      <p:ext uri="{BB962C8B-B14F-4D97-AF65-F5344CB8AC3E}">
        <p14:creationId xmlns:p14="http://schemas.microsoft.com/office/powerpoint/2010/main" val="1125486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03841-BEDA-4EDE-5825-5F9A9CCE177B}"/>
              </a:ext>
            </a:extLst>
          </p:cNvPr>
          <p:cNvSpPr>
            <a:spLocks noGrp="1"/>
          </p:cNvSpPr>
          <p:nvPr>
            <p:ph type="title"/>
          </p:nvPr>
        </p:nvSpPr>
        <p:spPr>
          <a:xfrm>
            <a:off x="838200" y="365125"/>
            <a:ext cx="10515600" cy="1325563"/>
          </a:xfrm>
        </p:spPr>
        <p:txBody>
          <a:bodyPr anchor="ctr">
            <a:normAutofit/>
          </a:bodyPr>
          <a:lstStyle/>
          <a:p>
            <a:r>
              <a:rPr lang="en-AU" dirty="0"/>
              <a:t>Forward Kinematics Manual Calculation Continued.</a:t>
            </a:r>
          </a:p>
        </p:txBody>
      </p:sp>
      <p:pic>
        <p:nvPicPr>
          <p:cNvPr id="1026" name="Picture 2" descr="Text&#10;&#10;Description automatically generated">
            <a:extLst>
              <a:ext uri="{FF2B5EF4-FFF2-40B4-BE49-F238E27FC236}">
                <a16:creationId xmlns:a16="http://schemas.microsoft.com/office/drawing/2014/main" id="{779C7CA3-D843-37BA-5ACC-30FAF78E1B8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48463" y="4517809"/>
            <a:ext cx="5181600" cy="1515617"/>
          </a:xfrm>
          <a:prstGeom prst="rect">
            <a:avLst/>
          </a:prstGeom>
          <a:solidFill>
            <a:srgbClr val="FFFFFF"/>
          </a:solidFill>
        </p:spPr>
      </p:pic>
      <p:pic>
        <p:nvPicPr>
          <p:cNvPr id="5" name="Content Placeholder 3">
            <a:extLst>
              <a:ext uri="{FF2B5EF4-FFF2-40B4-BE49-F238E27FC236}">
                <a16:creationId xmlns:a16="http://schemas.microsoft.com/office/drawing/2014/main" id="{5B4E2706-310F-38F8-03CB-2053A551523A}"/>
              </a:ext>
            </a:extLst>
          </p:cNvPr>
          <p:cNvPicPr>
            <a:picLocks noGrp="1" noChangeAspect="1"/>
          </p:cNvPicPr>
          <p:nvPr>
            <p:ph sz="half" idx="2"/>
          </p:nvPr>
        </p:nvPicPr>
        <p:blipFill>
          <a:blip r:embed="rId3"/>
          <a:stretch>
            <a:fillRect/>
          </a:stretch>
        </p:blipFill>
        <p:spPr>
          <a:xfrm>
            <a:off x="585216" y="1673568"/>
            <a:ext cx="4542881" cy="4122666"/>
          </a:xfrm>
          <a:prstGeom prst="rect">
            <a:avLst/>
          </a:prstGeom>
          <a:noFill/>
        </p:spPr>
      </p:pic>
      <p:sp>
        <p:nvSpPr>
          <p:cNvPr id="3" name="Arrow: Left-Up 2">
            <a:extLst>
              <a:ext uri="{FF2B5EF4-FFF2-40B4-BE49-F238E27FC236}">
                <a16:creationId xmlns:a16="http://schemas.microsoft.com/office/drawing/2014/main" id="{55E20542-128B-5FB3-E3DA-DEEA8FAFDC9D}"/>
              </a:ext>
            </a:extLst>
          </p:cNvPr>
          <p:cNvSpPr/>
          <p:nvPr/>
        </p:nvSpPr>
        <p:spPr>
          <a:xfrm rot="3351867" flipH="1">
            <a:off x="3155231" y="3352110"/>
            <a:ext cx="1188720" cy="1280160"/>
          </a:xfrm>
          <a:prstGeom prst="leftUpArrow">
            <a:avLst>
              <a:gd name="adj1" fmla="val 9088"/>
              <a:gd name="adj2" fmla="val 25000"/>
              <a:gd name="adj3" fmla="val 25000"/>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AU"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9A8338-F935-B316-8433-B54FE6987A18}"/>
                  </a:ext>
                </a:extLst>
              </p:cNvPr>
              <p:cNvSpPr txBox="1"/>
              <p:nvPr/>
            </p:nvSpPr>
            <p:spPr>
              <a:xfrm>
                <a:off x="3445505" y="3786364"/>
                <a:ext cx="692998" cy="404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AU" b="1" i="1" smtClean="0">
                              <a:solidFill>
                                <a:srgbClr val="FF0000"/>
                              </a:solidFill>
                              <a:latin typeface="Cambria Math" panose="02040503050406030204" pitchFamily="18" charset="0"/>
                            </a:rPr>
                          </m:ctrlPr>
                        </m:sSubPr>
                        <m:e>
                          <m:sPre>
                            <m:sPrePr>
                              <m:ctrlPr>
                                <a:rPr lang="en-AU" b="1" i="1" smtClean="0">
                                  <a:solidFill>
                                    <a:srgbClr val="FF0000"/>
                                  </a:solidFill>
                                  <a:latin typeface="Cambria Math" panose="02040503050406030204" pitchFamily="18" charset="0"/>
                                </a:rPr>
                              </m:ctrlPr>
                            </m:sPrePr>
                            <m:sub/>
                            <m:sup>
                              <m:r>
                                <a:rPr lang="en-AU" b="1" i="1" smtClean="0">
                                  <a:solidFill>
                                    <a:srgbClr val="FF0000"/>
                                  </a:solidFill>
                                  <a:latin typeface="Cambria Math" panose="02040503050406030204" pitchFamily="18" charset="0"/>
                                </a:rPr>
                                <m:t>𝟏</m:t>
                              </m:r>
                            </m:sup>
                            <m:e>
                              <m:r>
                                <a:rPr lang="en-AU" b="1" i="1" smtClean="0">
                                  <a:solidFill>
                                    <a:srgbClr val="FF0000"/>
                                  </a:solidFill>
                                  <a:latin typeface="Cambria Math" panose="02040503050406030204" pitchFamily="18" charset="0"/>
                                </a:rPr>
                                <m:t>𝑻</m:t>
                              </m:r>
                            </m:e>
                          </m:sPre>
                        </m:e>
                        <m:sub>
                          <m:r>
                            <a:rPr lang="en-AU" b="1" i="1" smtClean="0">
                              <a:solidFill>
                                <a:srgbClr val="FF0000"/>
                              </a:solidFill>
                              <a:latin typeface="Cambria Math" panose="02040503050406030204" pitchFamily="18" charset="0"/>
                            </a:rPr>
                            <m:t>𝟐</m:t>
                          </m:r>
                        </m:sub>
                      </m:sSub>
                    </m:oMath>
                  </m:oMathPara>
                </a14:m>
                <a:endParaRPr lang="en-AU" b="1" dirty="0"/>
              </a:p>
            </p:txBody>
          </p:sp>
        </mc:Choice>
        <mc:Fallback xmlns="">
          <p:sp>
            <p:nvSpPr>
              <p:cNvPr id="4" name="TextBox 3">
                <a:extLst>
                  <a:ext uri="{FF2B5EF4-FFF2-40B4-BE49-F238E27FC236}">
                    <a16:creationId xmlns:a16="http://schemas.microsoft.com/office/drawing/2014/main" id="{579A8338-F935-B316-8433-B54FE6987A18}"/>
                  </a:ext>
                </a:extLst>
              </p:cNvPr>
              <p:cNvSpPr txBox="1">
                <a:spLocks noRot="1" noChangeAspect="1" noMove="1" noResize="1" noEditPoints="1" noAdjustHandles="1" noChangeArrowheads="1" noChangeShapeType="1" noTextEdit="1"/>
              </p:cNvSpPr>
              <p:nvPr/>
            </p:nvSpPr>
            <p:spPr>
              <a:xfrm>
                <a:off x="3445505" y="3786364"/>
                <a:ext cx="692998" cy="404598"/>
              </a:xfrm>
              <a:prstGeom prst="rect">
                <a:avLst/>
              </a:prstGeom>
              <a:blipFill>
                <a:blip r:embed="rId4"/>
                <a:stretch>
                  <a:fillRect/>
                </a:stretch>
              </a:blipFill>
            </p:spPr>
            <p:txBody>
              <a:bodyPr/>
              <a:lstStyle/>
              <a:p>
                <a:r>
                  <a:rPr lang="en-AU">
                    <a:noFill/>
                  </a:rPr>
                  <a:t> </a:t>
                </a:r>
              </a:p>
            </p:txBody>
          </p:sp>
        </mc:Fallback>
      </mc:AlternateContent>
      <p:sp>
        <p:nvSpPr>
          <p:cNvPr id="6" name="TextBox 5">
            <a:extLst>
              <a:ext uri="{FF2B5EF4-FFF2-40B4-BE49-F238E27FC236}">
                <a16:creationId xmlns:a16="http://schemas.microsoft.com/office/drawing/2014/main" id="{1138F3B4-410F-5FEE-AE86-E3A12086C8DC}"/>
              </a:ext>
            </a:extLst>
          </p:cNvPr>
          <p:cNvSpPr txBox="1"/>
          <p:nvPr/>
        </p:nvSpPr>
        <p:spPr>
          <a:xfrm>
            <a:off x="6096000" y="1581912"/>
            <a:ext cx="3971544" cy="1200329"/>
          </a:xfrm>
          <a:prstGeom prst="rect">
            <a:avLst/>
          </a:prstGeom>
          <a:noFill/>
        </p:spPr>
        <p:txBody>
          <a:bodyPr wrap="square" rtlCol="0">
            <a:spAutoFit/>
          </a:bodyPr>
          <a:lstStyle/>
          <a:p>
            <a:r>
              <a:rPr lang="en-AU" dirty="0"/>
              <a:t>Basically, what is the transformation matrix at joint 2 from the frame of reference (aka transformation) of joint 1</a:t>
            </a:r>
          </a:p>
        </p:txBody>
      </p:sp>
      <p:sp>
        <p:nvSpPr>
          <p:cNvPr id="10" name="Arrow: Left-Up 9">
            <a:extLst>
              <a:ext uri="{FF2B5EF4-FFF2-40B4-BE49-F238E27FC236}">
                <a16:creationId xmlns:a16="http://schemas.microsoft.com/office/drawing/2014/main" id="{FDD21947-A7EA-618A-6AD7-C3823F2ACD51}"/>
              </a:ext>
            </a:extLst>
          </p:cNvPr>
          <p:cNvSpPr/>
          <p:nvPr/>
        </p:nvSpPr>
        <p:spPr>
          <a:xfrm flipH="1">
            <a:off x="1382318" y="3946749"/>
            <a:ext cx="1188720" cy="1280160"/>
          </a:xfrm>
          <a:prstGeom prst="leftUpArrow">
            <a:avLst>
              <a:gd name="adj1" fmla="val 9088"/>
              <a:gd name="adj2" fmla="val 25000"/>
              <a:gd name="adj3" fmla="val 25000"/>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C546609-190E-1ADD-D0F7-CC5F4E45A516}"/>
                  </a:ext>
                </a:extLst>
              </p:cNvPr>
              <p:cNvSpPr txBox="1"/>
              <p:nvPr/>
            </p:nvSpPr>
            <p:spPr>
              <a:xfrm>
                <a:off x="5426705" y="1517904"/>
                <a:ext cx="692998" cy="404598"/>
              </a:xfrm>
              <a:prstGeom prst="rect">
                <a:avLst/>
              </a:prstGeom>
              <a:noFill/>
            </p:spPr>
            <p:txBody>
              <a:bodyPr wrap="square" rtlCol="0">
                <a:spAutoFit/>
              </a:bodyPr>
              <a:lstStyle/>
              <a:p>
                <a14:m>
                  <m:oMath xmlns:m="http://schemas.openxmlformats.org/officeDocument/2006/math">
                    <m:sSub>
                      <m:sSubPr>
                        <m:ctrlPr>
                          <a:rPr lang="en-AU" b="1" i="1" smtClean="0">
                            <a:solidFill>
                              <a:srgbClr val="FF0000"/>
                            </a:solidFill>
                            <a:latin typeface="Cambria Math" panose="02040503050406030204" pitchFamily="18" charset="0"/>
                          </a:rPr>
                        </m:ctrlPr>
                      </m:sSubPr>
                      <m:e>
                        <m:sPre>
                          <m:sPrePr>
                            <m:ctrlPr>
                              <a:rPr lang="en-AU" b="1" i="1" smtClean="0">
                                <a:solidFill>
                                  <a:srgbClr val="FF0000"/>
                                </a:solidFill>
                                <a:latin typeface="Cambria Math" panose="02040503050406030204" pitchFamily="18" charset="0"/>
                              </a:rPr>
                            </m:ctrlPr>
                          </m:sPrePr>
                          <m:sub/>
                          <m:sup>
                            <m:r>
                              <a:rPr lang="en-AU" b="1" i="1" smtClean="0">
                                <a:solidFill>
                                  <a:srgbClr val="FF0000"/>
                                </a:solidFill>
                                <a:latin typeface="Cambria Math" panose="02040503050406030204" pitchFamily="18" charset="0"/>
                              </a:rPr>
                              <m:t>𝟏</m:t>
                            </m:r>
                          </m:sup>
                          <m:e>
                            <m:r>
                              <a:rPr lang="en-AU" b="1" i="1" smtClean="0">
                                <a:solidFill>
                                  <a:srgbClr val="FF0000"/>
                                </a:solidFill>
                                <a:latin typeface="Cambria Math" panose="02040503050406030204" pitchFamily="18" charset="0"/>
                              </a:rPr>
                              <m:t>𝑻</m:t>
                            </m:r>
                          </m:e>
                        </m:sPre>
                      </m:e>
                      <m:sub>
                        <m:r>
                          <a:rPr lang="en-AU" b="1" i="1" smtClean="0">
                            <a:solidFill>
                              <a:srgbClr val="FF0000"/>
                            </a:solidFill>
                            <a:latin typeface="Cambria Math" panose="02040503050406030204" pitchFamily="18" charset="0"/>
                          </a:rPr>
                          <m:t>𝟐</m:t>
                        </m:r>
                      </m:sub>
                    </m:sSub>
                  </m:oMath>
                </a14:m>
                <a:r>
                  <a:rPr lang="en-AU" b="1" dirty="0"/>
                  <a:t>:</a:t>
                </a:r>
              </a:p>
            </p:txBody>
          </p:sp>
        </mc:Choice>
        <mc:Fallback xmlns="">
          <p:sp>
            <p:nvSpPr>
              <p:cNvPr id="12" name="TextBox 11">
                <a:extLst>
                  <a:ext uri="{FF2B5EF4-FFF2-40B4-BE49-F238E27FC236}">
                    <a16:creationId xmlns:a16="http://schemas.microsoft.com/office/drawing/2014/main" id="{6C546609-190E-1ADD-D0F7-CC5F4E45A516}"/>
                  </a:ext>
                </a:extLst>
              </p:cNvPr>
              <p:cNvSpPr txBox="1">
                <a:spLocks noRot="1" noChangeAspect="1" noMove="1" noResize="1" noEditPoints="1" noAdjustHandles="1" noChangeArrowheads="1" noChangeShapeType="1" noTextEdit="1"/>
              </p:cNvSpPr>
              <p:nvPr/>
            </p:nvSpPr>
            <p:spPr>
              <a:xfrm>
                <a:off x="5426705" y="1517904"/>
                <a:ext cx="692998" cy="404598"/>
              </a:xfrm>
              <a:prstGeom prst="rect">
                <a:avLst/>
              </a:prstGeom>
              <a:blipFill>
                <a:blip r:embed="rId5"/>
                <a:stretch>
                  <a:fillRect t="-1515" r="-5263" b="-21212"/>
                </a:stretch>
              </a:blipFill>
            </p:spPr>
            <p:txBody>
              <a:bodyPr/>
              <a:lstStyle/>
              <a:p>
                <a:r>
                  <a:rPr lang="en-AU">
                    <a:noFill/>
                  </a:rPr>
                  <a:t> </a:t>
                </a:r>
              </a:p>
            </p:txBody>
          </p:sp>
        </mc:Fallback>
      </mc:AlternateContent>
    </p:spTree>
    <p:extLst>
      <p:ext uri="{BB962C8B-B14F-4D97-AF65-F5344CB8AC3E}">
        <p14:creationId xmlns:p14="http://schemas.microsoft.com/office/powerpoint/2010/main" val="1585985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03841-BEDA-4EDE-5825-5F9A9CCE177B}"/>
              </a:ext>
            </a:extLst>
          </p:cNvPr>
          <p:cNvSpPr>
            <a:spLocks noGrp="1"/>
          </p:cNvSpPr>
          <p:nvPr>
            <p:ph type="title"/>
          </p:nvPr>
        </p:nvSpPr>
        <p:spPr>
          <a:xfrm>
            <a:off x="838200" y="365125"/>
            <a:ext cx="10515600" cy="1325563"/>
          </a:xfrm>
        </p:spPr>
        <p:txBody>
          <a:bodyPr anchor="ctr">
            <a:normAutofit/>
          </a:bodyPr>
          <a:lstStyle/>
          <a:p>
            <a:r>
              <a:rPr lang="en-AU" dirty="0"/>
              <a:t>Forward Kinematics Manual Calculation Continued.</a:t>
            </a:r>
          </a:p>
        </p:txBody>
      </p:sp>
      <p:pic>
        <p:nvPicPr>
          <p:cNvPr id="1026" name="Picture 2" descr="Text&#10;&#10;Description automatically generated">
            <a:extLst>
              <a:ext uri="{FF2B5EF4-FFF2-40B4-BE49-F238E27FC236}">
                <a16:creationId xmlns:a16="http://schemas.microsoft.com/office/drawing/2014/main" id="{779C7CA3-D843-37BA-5ACC-30FAF78E1B8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48463" y="4517809"/>
            <a:ext cx="5181600" cy="1515617"/>
          </a:xfrm>
          <a:prstGeom prst="rect">
            <a:avLst/>
          </a:prstGeom>
          <a:solidFill>
            <a:srgbClr val="FFFFFF"/>
          </a:solidFill>
        </p:spPr>
      </p:pic>
      <p:pic>
        <p:nvPicPr>
          <p:cNvPr id="5" name="Content Placeholder 3">
            <a:extLst>
              <a:ext uri="{FF2B5EF4-FFF2-40B4-BE49-F238E27FC236}">
                <a16:creationId xmlns:a16="http://schemas.microsoft.com/office/drawing/2014/main" id="{5B4E2706-310F-38F8-03CB-2053A551523A}"/>
              </a:ext>
            </a:extLst>
          </p:cNvPr>
          <p:cNvPicPr>
            <a:picLocks noGrp="1" noChangeAspect="1"/>
          </p:cNvPicPr>
          <p:nvPr>
            <p:ph sz="half" idx="2"/>
          </p:nvPr>
        </p:nvPicPr>
        <p:blipFill>
          <a:blip r:embed="rId3"/>
          <a:stretch>
            <a:fillRect/>
          </a:stretch>
        </p:blipFill>
        <p:spPr>
          <a:xfrm>
            <a:off x="585216" y="1673568"/>
            <a:ext cx="4542881" cy="4122666"/>
          </a:xfrm>
          <a:prstGeom prst="rect">
            <a:avLst/>
          </a:prstGeom>
          <a:noFill/>
        </p:spPr>
      </p:pic>
      <p:sp>
        <p:nvSpPr>
          <p:cNvPr id="3" name="Arrow: Left-Up 2">
            <a:extLst>
              <a:ext uri="{FF2B5EF4-FFF2-40B4-BE49-F238E27FC236}">
                <a16:creationId xmlns:a16="http://schemas.microsoft.com/office/drawing/2014/main" id="{55E20542-128B-5FB3-E3DA-DEEA8FAFDC9D}"/>
              </a:ext>
            </a:extLst>
          </p:cNvPr>
          <p:cNvSpPr/>
          <p:nvPr/>
        </p:nvSpPr>
        <p:spPr>
          <a:xfrm rot="3351867" flipH="1">
            <a:off x="3191950" y="3309698"/>
            <a:ext cx="1174488" cy="1342040"/>
          </a:xfrm>
          <a:prstGeom prst="leftUpArrow">
            <a:avLst>
              <a:gd name="adj1" fmla="val 9088"/>
              <a:gd name="adj2" fmla="val 25000"/>
              <a:gd name="adj3" fmla="val 25000"/>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AU"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9A8338-F935-B316-8433-B54FE6987A18}"/>
                  </a:ext>
                </a:extLst>
              </p:cNvPr>
              <p:cNvSpPr txBox="1"/>
              <p:nvPr/>
            </p:nvSpPr>
            <p:spPr>
              <a:xfrm>
                <a:off x="3971142" y="1641141"/>
                <a:ext cx="692998" cy="404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AU" b="1" i="1" smtClean="0">
                              <a:solidFill>
                                <a:srgbClr val="FF0000"/>
                              </a:solidFill>
                              <a:latin typeface="Cambria Math" panose="02040503050406030204" pitchFamily="18" charset="0"/>
                            </a:rPr>
                          </m:ctrlPr>
                        </m:sSubPr>
                        <m:e>
                          <m:sPre>
                            <m:sPrePr>
                              <m:ctrlPr>
                                <a:rPr lang="en-AU" b="1" i="1" smtClean="0">
                                  <a:solidFill>
                                    <a:srgbClr val="FF0000"/>
                                  </a:solidFill>
                                  <a:latin typeface="Cambria Math" panose="02040503050406030204" pitchFamily="18" charset="0"/>
                                </a:rPr>
                              </m:ctrlPr>
                            </m:sPrePr>
                            <m:sub/>
                            <m:sup>
                              <m:r>
                                <a:rPr lang="en-AU" b="1" i="1" smtClean="0">
                                  <a:solidFill>
                                    <a:srgbClr val="FF0000"/>
                                  </a:solidFill>
                                  <a:latin typeface="Cambria Math" panose="02040503050406030204" pitchFamily="18" charset="0"/>
                                </a:rPr>
                                <m:t>𝟐</m:t>
                              </m:r>
                            </m:sup>
                            <m:e>
                              <m:r>
                                <a:rPr lang="en-AU" b="1" i="1" smtClean="0">
                                  <a:solidFill>
                                    <a:srgbClr val="FF0000"/>
                                  </a:solidFill>
                                  <a:latin typeface="Cambria Math" panose="02040503050406030204" pitchFamily="18" charset="0"/>
                                </a:rPr>
                                <m:t>𝑻</m:t>
                              </m:r>
                            </m:e>
                          </m:sPre>
                        </m:e>
                        <m:sub>
                          <m:r>
                            <a:rPr lang="en-AU" b="1" i="1" smtClean="0">
                              <a:solidFill>
                                <a:srgbClr val="FF0000"/>
                              </a:solidFill>
                              <a:latin typeface="Cambria Math" panose="02040503050406030204" pitchFamily="18" charset="0"/>
                            </a:rPr>
                            <m:t>𝟑</m:t>
                          </m:r>
                        </m:sub>
                      </m:sSub>
                    </m:oMath>
                  </m:oMathPara>
                </a14:m>
                <a:endParaRPr lang="en-AU" b="1" dirty="0"/>
              </a:p>
            </p:txBody>
          </p:sp>
        </mc:Choice>
        <mc:Fallback xmlns="">
          <p:sp>
            <p:nvSpPr>
              <p:cNvPr id="4" name="TextBox 3">
                <a:extLst>
                  <a:ext uri="{FF2B5EF4-FFF2-40B4-BE49-F238E27FC236}">
                    <a16:creationId xmlns:a16="http://schemas.microsoft.com/office/drawing/2014/main" id="{579A8338-F935-B316-8433-B54FE6987A18}"/>
                  </a:ext>
                </a:extLst>
              </p:cNvPr>
              <p:cNvSpPr txBox="1">
                <a:spLocks noRot="1" noChangeAspect="1" noMove="1" noResize="1" noEditPoints="1" noAdjustHandles="1" noChangeArrowheads="1" noChangeShapeType="1" noTextEdit="1"/>
              </p:cNvSpPr>
              <p:nvPr/>
            </p:nvSpPr>
            <p:spPr>
              <a:xfrm>
                <a:off x="3971142" y="1641141"/>
                <a:ext cx="692998" cy="404598"/>
              </a:xfrm>
              <a:prstGeom prst="rect">
                <a:avLst/>
              </a:prstGeom>
              <a:blipFill>
                <a:blip r:embed="rId4"/>
                <a:stretch>
                  <a:fillRect/>
                </a:stretch>
              </a:blipFill>
            </p:spPr>
            <p:txBody>
              <a:bodyPr/>
              <a:lstStyle/>
              <a:p>
                <a:r>
                  <a:rPr lang="en-AU">
                    <a:noFill/>
                  </a:rPr>
                  <a:t> </a:t>
                </a:r>
              </a:p>
            </p:txBody>
          </p:sp>
        </mc:Fallback>
      </mc:AlternateContent>
      <p:sp>
        <p:nvSpPr>
          <p:cNvPr id="6" name="TextBox 5">
            <a:extLst>
              <a:ext uri="{FF2B5EF4-FFF2-40B4-BE49-F238E27FC236}">
                <a16:creationId xmlns:a16="http://schemas.microsoft.com/office/drawing/2014/main" id="{1138F3B4-410F-5FEE-AE86-E3A12086C8DC}"/>
              </a:ext>
            </a:extLst>
          </p:cNvPr>
          <p:cNvSpPr txBox="1"/>
          <p:nvPr/>
        </p:nvSpPr>
        <p:spPr>
          <a:xfrm>
            <a:off x="6096000" y="1581912"/>
            <a:ext cx="3971544" cy="923330"/>
          </a:xfrm>
          <a:prstGeom prst="rect">
            <a:avLst/>
          </a:prstGeom>
          <a:noFill/>
        </p:spPr>
        <p:txBody>
          <a:bodyPr wrap="square" rtlCol="0">
            <a:spAutoFit/>
          </a:bodyPr>
          <a:lstStyle/>
          <a:p>
            <a:r>
              <a:rPr lang="en-AU" dirty="0"/>
              <a:t>What is the transformation matrix at joint 3 from the frame of reference (aka transformation) of joint 2</a:t>
            </a:r>
          </a:p>
        </p:txBody>
      </p:sp>
      <p:sp>
        <p:nvSpPr>
          <p:cNvPr id="10" name="Arrow: Left-Up 9">
            <a:extLst>
              <a:ext uri="{FF2B5EF4-FFF2-40B4-BE49-F238E27FC236}">
                <a16:creationId xmlns:a16="http://schemas.microsoft.com/office/drawing/2014/main" id="{FDD21947-A7EA-618A-6AD7-C3823F2ACD51}"/>
              </a:ext>
            </a:extLst>
          </p:cNvPr>
          <p:cNvSpPr/>
          <p:nvPr/>
        </p:nvSpPr>
        <p:spPr>
          <a:xfrm rot="905888" flipH="1">
            <a:off x="3685859" y="1282422"/>
            <a:ext cx="1188720" cy="1280160"/>
          </a:xfrm>
          <a:prstGeom prst="leftUpArrow">
            <a:avLst>
              <a:gd name="adj1" fmla="val 9088"/>
              <a:gd name="adj2" fmla="val 25000"/>
              <a:gd name="adj3" fmla="val 25000"/>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C546609-190E-1ADD-D0F7-CC5F4E45A516}"/>
                  </a:ext>
                </a:extLst>
              </p:cNvPr>
              <p:cNvSpPr txBox="1"/>
              <p:nvPr/>
            </p:nvSpPr>
            <p:spPr>
              <a:xfrm>
                <a:off x="5426705" y="1517904"/>
                <a:ext cx="692998" cy="404598"/>
              </a:xfrm>
              <a:prstGeom prst="rect">
                <a:avLst/>
              </a:prstGeom>
              <a:noFill/>
            </p:spPr>
            <p:txBody>
              <a:bodyPr wrap="square" rtlCol="0">
                <a:spAutoFit/>
              </a:bodyPr>
              <a:lstStyle/>
              <a:p>
                <a14:m>
                  <m:oMath xmlns:m="http://schemas.openxmlformats.org/officeDocument/2006/math">
                    <m:sSub>
                      <m:sSubPr>
                        <m:ctrlPr>
                          <a:rPr lang="en-AU" b="1" i="1" smtClean="0">
                            <a:solidFill>
                              <a:srgbClr val="FF0000"/>
                            </a:solidFill>
                            <a:latin typeface="Cambria Math" panose="02040503050406030204" pitchFamily="18" charset="0"/>
                          </a:rPr>
                        </m:ctrlPr>
                      </m:sSubPr>
                      <m:e>
                        <m:sPre>
                          <m:sPrePr>
                            <m:ctrlPr>
                              <a:rPr lang="en-AU" b="1" i="1" smtClean="0">
                                <a:solidFill>
                                  <a:srgbClr val="FF0000"/>
                                </a:solidFill>
                                <a:latin typeface="Cambria Math" panose="02040503050406030204" pitchFamily="18" charset="0"/>
                              </a:rPr>
                            </m:ctrlPr>
                          </m:sPrePr>
                          <m:sub/>
                          <m:sup>
                            <m:r>
                              <a:rPr lang="en-AU" b="1" i="1" smtClean="0">
                                <a:solidFill>
                                  <a:srgbClr val="FF0000"/>
                                </a:solidFill>
                                <a:latin typeface="Cambria Math" panose="02040503050406030204" pitchFamily="18" charset="0"/>
                              </a:rPr>
                              <m:t>𝟐</m:t>
                            </m:r>
                          </m:sup>
                          <m:e>
                            <m:r>
                              <a:rPr lang="en-AU" b="1" i="1" smtClean="0">
                                <a:solidFill>
                                  <a:srgbClr val="FF0000"/>
                                </a:solidFill>
                                <a:latin typeface="Cambria Math" panose="02040503050406030204" pitchFamily="18" charset="0"/>
                              </a:rPr>
                              <m:t>𝑻</m:t>
                            </m:r>
                          </m:e>
                        </m:sPre>
                      </m:e>
                      <m:sub>
                        <m:r>
                          <a:rPr lang="en-AU" b="1" i="1" smtClean="0">
                            <a:solidFill>
                              <a:srgbClr val="FF0000"/>
                            </a:solidFill>
                            <a:latin typeface="Cambria Math" panose="02040503050406030204" pitchFamily="18" charset="0"/>
                          </a:rPr>
                          <m:t>𝟑</m:t>
                        </m:r>
                      </m:sub>
                    </m:sSub>
                  </m:oMath>
                </a14:m>
                <a:r>
                  <a:rPr lang="en-AU" b="1" dirty="0"/>
                  <a:t>:</a:t>
                </a:r>
              </a:p>
            </p:txBody>
          </p:sp>
        </mc:Choice>
        <mc:Fallback xmlns="">
          <p:sp>
            <p:nvSpPr>
              <p:cNvPr id="12" name="TextBox 11">
                <a:extLst>
                  <a:ext uri="{FF2B5EF4-FFF2-40B4-BE49-F238E27FC236}">
                    <a16:creationId xmlns:a16="http://schemas.microsoft.com/office/drawing/2014/main" id="{6C546609-190E-1ADD-D0F7-CC5F4E45A516}"/>
                  </a:ext>
                </a:extLst>
              </p:cNvPr>
              <p:cNvSpPr txBox="1">
                <a:spLocks noRot="1" noChangeAspect="1" noMove="1" noResize="1" noEditPoints="1" noAdjustHandles="1" noChangeArrowheads="1" noChangeShapeType="1" noTextEdit="1"/>
              </p:cNvSpPr>
              <p:nvPr/>
            </p:nvSpPr>
            <p:spPr>
              <a:xfrm>
                <a:off x="5426705" y="1517904"/>
                <a:ext cx="692998" cy="404598"/>
              </a:xfrm>
              <a:prstGeom prst="rect">
                <a:avLst/>
              </a:prstGeom>
              <a:blipFill>
                <a:blip r:embed="rId5"/>
                <a:stretch>
                  <a:fillRect t="-1515" r="-5263" b="-21212"/>
                </a:stretch>
              </a:blipFill>
            </p:spPr>
            <p:txBody>
              <a:bodyPr/>
              <a:lstStyle/>
              <a:p>
                <a:r>
                  <a:rPr lang="en-AU">
                    <a:noFill/>
                  </a:rPr>
                  <a:t> </a:t>
                </a:r>
              </a:p>
            </p:txBody>
          </p:sp>
        </mc:Fallback>
      </mc:AlternateContent>
    </p:spTree>
    <p:extLst>
      <p:ext uri="{BB962C8B-B14F-4D97-AF65-F5344CB8AC3E}">
        <p14:creationId xmlns:p14="http://schemas.microsoft.com/office/powerpoint/2010/main" val="3062511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E6C06-7714-D6A9-ABFD-78BE7975B68C}"/>
              </a:ext>
            </a:extLst>
          </p:cNvPr>
          <p:cNvSpPr>
            <a:spLocks noGrp="1"/>
          </p:cNvSpPr>
          <p:nvPr>
            <p:ph type="title"/>
          </p:nvPr>
        </p:nvSpPr>
        <p:spPr/>
        <p:txBody>
          <a:bodyPr/>
          <a:lstStyle/>
          <a:p>
            <a:r>
              <a:rPr lang="en-AU" dirty="0"/>
              <a:t>Forward Kinematics Manual Calculation!</a:t>
            </a:r>
            <a:br>
              <a:rPr lang="en-AU" dirty="0"/>
            </a:br>
            <a:r>
              <a:rPr lang="en-AU" dirty="0"/>
              <a:t>Now lets do it!</a:t>
            </a:r>
          </a:p>
        </p:txBody>
      </p:sp>
      <p:sp>
        <p:nvSpPr>
          <p:cNvPr id="4" name="Content Placeholder 3">
            <a:extLst>
              <a:ext uri="{FF2B5EF4-FFF2-40B4-BE49-F238E27FC236}">
                <a16:creationId xmlns:a16="http://schemas.microsoft.com/office/drawing/2014/main" id="{2B8683C8-F32D-0739-73FD-499E305D51BC}"/>
              </a:ext>
            </a:extLst>
          </p:cNvPr>
          <p:cNvSpPr>
            <a:spLocks noGrp="1"/>
          </p:cNvSpPr>
          <p:nvPr>
            <p:ph sz="half" idx="1"/>
          </p:nvPr>
        </p:nvSpPr>
        <p:spPr>
          <a:xfrm>
            <a:off x="152400" y="1690688"/>
            <a:ext cx="5181600" cy="4351338"/>
          </a:xfrm>
        </p:spPr>
        <p:txBody>
          <a:bodyPr/>
          <a:lstStyle/>
          <a:p>
            <a:r>
              <a:rPr lang="en-AU" sz="2000" dirty="0"/>
              <a:t>We know, the DH Matrix</a:t>
            </a:r>
          </a:p>
          <a:p>
            <a:endParaRPr lang="en-AU" dirty="0"/>
          </a:p>
          <a:p>
            <a:endParaRPr lang="en-AU" dirty="0"/>
          </a:p>
          <a:p>
            <a:endParaRPr lang="en-AU" dirty="0"/>
          </a:p>
          <a:p>
            <a:pPr>
              <a:buNone/>
            </a:pPr>
            <a:r>
              <a:rPr lang="en-AU" sz="2000" dirty="0"/>
              <a:t>And, the know the frame transformation matrix!</a:t>
            </a:r>
          </a:p>
          <a:p>
            <a:pPr>
              <a:buNone/>
            </a:pPr>
            <a:endParaRPr lang="en-AU" dirty="0"/>
          </a:p>
        </p:txBody>
      </p:sp>
      <mc:AlternateContent xmlns:mc="http://schemas.openxmlformats.org/markup-compatibility/2006" xmlns:a14="http://schemas.microsoft.com/office/drawing/2010/main">
        <mc:Choice Requires="a14">
          <p:graphicFrame>
            <p:nvGraphicFramePr>
              <p:cNvPr id="6" name="Table 15">
                <a:extLst>
                  <a:ext uri="{FF2B5EF4-FFF2-40B4-BE49-F238E27FC236}">
                    <a16:creationId xmlns:a16="http://schemas.microsoft.com/office/drawing/2014/main" id="{541CAAD2-4E28-C31A-1661-056ECDAFB14F}"/>
                  </a:ext>
                </a:extLst>
              </p:cNvPr>
              <p:cNvGraphicFramePr>
                <a:graphicFrameLocks noGrp="1"/>
              </p:cNvGraphicFramePr>
              <p:nvPr>
                <p:extLst>
                  <p:ext uri="{D42A27DB-BD31-4B8C-83A1-F6EECF244321}">
                    <p14:modId xmlns:p14="http://schemas.microsoft.com/office/powerpoint/2010/main" val="1525918477"/>
                  </p:ext>
                </p:extLst>
              </p:nvPr>
            </p:nvGraphicFramePr>
            <p:xfrm>
              <a:off x="390145" y="2083277"/>
              <a:ext cx="4706110" cy="1463040"/>
            </p:xfrm>
            <a:graphic>
              <a:graphicData uri="http://schemas.openxmlformats.org/drawingml/2006/table">
                <a:tbl>
                  <a:tblPr firstRow="1" bandRow="1">
                    <a:tableStyleId>{5C22544A-7EE6-4342-B048-85BDC9FD1C3A}</a:tableStyleId>
                  </a:tblPr>
                  <a:tblGrid>
                    <a:gridCol w="941222">
                      <a:extLst>
                        <a:ext uri="{9D8B030D-6E8A-4147-A177-3AD203B41FA5}">
                          <a16:colId xmlns:a16="http://schemas.microsoft.com/office/drawing/2014/main" val="320239521"/>
                        </a:ext>
                      </a:extLst>
                    </a:gridCol>
                    <a:gridCol w="941222">
                      <a:extLst>
                        <a:ext uri="{9D8B030D-6E8A-4147-A177-3AD203B41FA5}">
                          <a16:colId xmlns:a16="http://schemas.microsoft.com/office/drawing/2014/main" val="2918953085"/>
                        </a:ext>
                      </a:extLst>
                    </a:gridCol>
                    <a:gridCol w="941222">
                      <a:extLst>
                        <a:ext uri="{9D8B030D-6E8A-4147-A177-3AD203B41FA5}">
                          <a16:colId xmlns:a16="http://schemas.microsoft.com/office/drawing/2014/main" val="910866392"/>
                        </a:ext>
                      </a:extLst>
                    </a:gridCol>
                    <a:gridCol w="941222">
                      <a:extLst>
                        <a:ext uri="{9D8B030D-6E8A-4147-A177-3AD203B41FA5}">
                          <a16:colId xmlns:a16="http://schemas.microsoft.com/office/drawing/2014/main" val="1142985196"/>
                        </a:ext>
                      </a:extLst>
                    </a:gridCol>
                    <a:gridCol w="941222">
                      <a:extLst>
                        <a:ext uri="{9D8B030D-6E8A-4147-A177-3AD203B41FA5}">
                          <a16:colId xmlns:a16="http://schemas.microsoft.com/office/drawing/2014/main" val="954879461"/>
                        </a:ext>
                      </a:extLst>
                    </a:gridCol>
                  </a:tblGrid>
                  <a:tr h="353386">
                    <a:tc>
                      <a:txBody>
                        <a:bodyPr/>
                        <a:lstStyle/>
                        <a:p>
                          <a:r>
                            <a:rPr lang="en-AU" dirty="0">
                              <a:solidFill>
                                <a:schemeClr val="tx1"/>
                              </a:solidFill>
                            </a:rPr>
                            <a:t>i</a:t>
                          </a:r>
                        </a:p>
                      </a:txBody>
                      <a:tcPr/>
                    </a:tc>
                    <a:tc>
                      <a:txBody>
                        <a:bodyPr/>
                        <a:lstStyle/>
                        <a:p>
                          <a:r>
                            <a:rPr lang="el-GR" dirty="0">
                              <a:solidFill>
                                <a:schemeClr val="tx1"/>
                              </a:solidFill>
                            </a:rPr>
                            <a:t>θ</a:t>
                          </a:r>
                          <a:endParaRPr lang="en-AU"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AU" b="1" i="1" smtClean="0">
                                        <a:solidFill>
                                          <a:schemeClr val="tx1"/>
                                        </a:solidFill>
                                        <a:latin typeface="Cambria Math" panose="02040503050406030204" pitchFamily="18" charset="0"/>
                                      </a:rPr>
                                    </m:ctrlPr>
                                  </m:sSubPr>
                                  <m:e>
                                    <m:r>
                                      <a:rPr lang="en-AU" b="1" i="1" smtClean="0">
                                        <a:solidFill>
                                          <a:schemeClr val="tx1"/>
                                        </a:solidFill>
                                        <a:latin typeface="Cambria Math" panose="02040503050406030204" pitchFamily="18" charset="0"/>
                                      </a:rPr>
                                      <m:t>𝒅</m:t>
                                    </m:r>
                                  </m:e>
                                  <m:sub>
                                    <m:r>
                                      <a:rPr lang="en-AU" b="1" i="1" smtClean="0">
                                        <a:solidFill>
                                          <a:schemeClr val="tx1"/>
                                        </a:solidFill>
                                        <a:latin typeface="Cambria Math" panose="02040503050406030204" pitchFamily="18" charset="0"/>
                                      </a:rPr>
                                      <m:t>𝒊</m:t>
                                    </m:r>
                                  </m:sub>
                                </m:sSub>
                              </m:oMath>
                            </m:oMathPara>
                          </a14:m>
                          <a:endParaRPr lang="en-AU"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AU" b="1" i="1" smtClean="0">
                                        <a:solidFill>
                                          <a:schemeClr val="tx1"/>
                                        </a:solidFill>
                                        <a:latin typeface="Cambria Math" panose="02040503050406030204" pitchFamily="18" charset="0"/>
                                      </a:rPr>
                                    </m:ctrlPr>
                                  </m:sSubPr>
                                  <m:e>
                                    <m:r>
                                      <a:rPr lang="en-AU" b="1" i="1" smtClean="0">
                                        <a:solidFill>
                                          <a:schemeClr val="tx1"/>
                                        </a:solidFill>
                                        <a:latin typeface="Cambria Math" panose="02040503050406030204" pitchFamily="18" charset="0"/>
                                      </a:rPr>
                                      <m:t>𝒂</m:t>
                                    </m:r>
                                  </m:e>
                                  <m:sub>
                                    <m:r>
                                      <a:rPr lang="en-AU" b="1" i="1" smtClean="0">
                                        <a:solidFill>
                                          <a:schemeClr val="tx1"/>
                                        </a:solidFill>
                                        <a:latin typeface="Cambria Math" panose="02040503050406030204" pitchFamily="18" charset="0"/>
                                      </a:rPr>
                                      <m:t>𝒊</m:t>
                                    </m:r>
                                  </m:sub>
                                </m:sSub>
                              </m:oMath>
                            </m:oMathPara>
                          </a14:m>
                          <a:endParaRPr lang="en-AU"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AU" b="1" i="1" smtClean="0">
                                        <a:solidFill>
                                          <a:schemeClr val="tx1"/>
                                        </a:solidFill>
                                        <a:latin typeface="Cambria Math" panose="02040503050406030204" pitchFamily="18" charset="0"/>
                                        <a:ea typeface="Cambria Math" panose="02040503050406030204" pitchFamily="18" charset="0"/>
                                      </a:rPr>
                                    </m:ctrlPr>
                                  </m:sSubPr>
                                  <m:e>
                                    <m:r>
                                      <a:rPr lang="en-AU" i="1" smtClean="0">
                                        <a:solidFill>
                                          <a:schemeClr val="tx1"/>
                                        </a:solidFill>
                                        <a:latin typeface="Cambria Math" panose="02040503050406030204" pitchFamily="18" charset="0"/>
                                        <a:ea typeface="Cambria Math" panose="02040503050406030204" pitchFamily="18" charset="0"/>
                                      </a:rPr>
                                      <m:t>𝜶</m:t>
                                    </m:r>
                                  </m:e>
                                  <m:sub>
                                    <m:r>
                                      <a:rPr lang="en-AU" b="1" i="1" smtClean="0">
                                        <a:solidFill>
                                          <a:schemeClr val="tx1"/>
                                        </a:solidFill>
                                        <a:latin typeface="Cambria Math" panose="02040503050406030204" pitchFamily="18" charset="0"/>
                                        <a:ea typeface="Cambria Math" panose="02040503050406030204" pitchFamily="18" charset="0"/>
                                      </a:rPr>
                                      <m:t>𝒊</m:t>
                                    </m:r>
                                  </m:sub>
                                </m:sSub>
                              </m:oMath>
                            </m:oMathPara>
                          </a14:m>
                          <a:endParaRPr lang="en-AU" dirty="0">
                            <a:solidFill>
                              <a:schemeClr val="tx1"/>
                            </a:solidFill>
                          </a:endParaRPr>
                        </a:p>
                      </a:txBody>
                      <a:tcPr/>
                    </a:tc>
                    <a:extLst>
                      <a:ext uri="{0D108BD9-81ED-4DB2-BD59-A6C34878D82A}">
                        <a16:rowId xmlns:a16="http://schemas.microsoft.com/office/drawing/2014/main" val="3324209372"/>
                      </a:ext>
                    </a:extLst>
                  </a:tr>
                  <a:tr h="353386">
                    <a:tc>
                      <a:txBody>
                        <a:bodyPr/>
                        <a:lstStyle/>
                        <a:p>
                          <a:r>
                            <a:rPr lang="en-AU" dirty="0"/>
                            <a:t>0</a:t>
                          </a:r>
                        </a:p>
                      </a:txBody>
                      <a:tcPr/>
                    </a:tc>
                    <a:tc>
                      <a:txBody>
                        <a:bodyPr/>
                        <a:lstStyle/>
                        <a:p>
                          <a:r>
                            <a:rPr lang="en-AU" dirty="0"/>
                            <a:t>0</a:t>
                          </a:r>
                        </a:p>
                      </a:txBody>
                      <a:tcPr/>
                    </a:tc>
                    <a:tc>
                      <a:txBody>
                        <a:bodyPr/>
                        <a:lstStyle/>
                        <a:p>
                          <a:r>
                            <a:rPr lang="en-AU" dirty="0"/>
                            <a:t>0</a:t>
                          </a:r>
                        </a:p>
                      </a:txBody>
                      <a:tcPr/>
                    </a:tc>
                    <a:tc>
                      <a:txBody>
                        <a:bodyPr/>
                        <a:lstStyle/>
                        <a:p>
                          <a:r>
                            <a:rPr lang="en-AU" dirty="0"/>
                            <a:t>0</a:t>
                          </a:r>
                        </a:p>
                      </a:txBody>
                      <a:tcPr/>
                    </a:tc>
                    <a:tc>
                      <a:txBody>
                        <a:bodyPr/>
                        <a:lstStyle/>
                        <a:p>
                          <a:r>
                            <a:rPr lang="en-AU" dirty="0"/>
                            <a:t>0</a:t>
                          </a:r>
                        </a:p>
                      </a:txBody>
                      <a:tcPr/>
                    </a:tc>
                    <a:extLst>
                      <a:ext uri="{0D108BD9-81ED-4DB2-BD59-A6C34878D82A}">
                        <a16:rowId xmlns:a16="http://schemas.microsoft.com/office/drawing/2014/main" val="1250100080"/>
                      </a:ext>
                    </a:extLst>
                  </a:tr>
                  <a:tr h="353386">
                    <a:tc>
                      <a:txBody>
                        <a:bodyPr/>
                        <a:lstStyle/>
                        <a:p>
                          <a:r>
                            <a:rPr lang="en-AU" dirty="0"/>
                            <a:t>1</a:t>
                          </a:r>
                        </a:p>
                      </a:txBody>
                      <a:tcPr/>
                    </a:tc>
                    <a:tc>
                      <a:txBody>
                        <a:bodyPr/>
                        <a:lstStyle/>
                        <a:p>
                          <a:r>
                            <a:rPr lang="en-AU" dirty="0">
                              <a:solidFill>
                                <a:schemeClr val="accent6"/>
                              </a:solidFill>
                            </a:rPr>
                            <a:t>-pi/2</a:t>
                          </a:r>
                        </a:p>
                      </a:txBody>
                      <a:tcPr/>
                    </a:tc>
                    <a:tc>
                      <a:txBody>
                        <a:bodyPr/>
                        <a:lstStyle/>
                        <a:p>
                          <a:r>
                            <a:rPr lang="en-AU" dirty="0">
                              <a:solidFill>
                                <a:schemeClr val="accent5"/>
                              </a:solidFill>
                            </a:rPr>
                            <a:t>0</a:t>
                          </a:r>
                        </a:p>
                      </a:txBody>
                      <a:tcPr/>
                    </a:tc>
                    <a:tc>
                      <a:txBody>
                        <a:bodyPr/>
                        <a:lstStyle/>
                        <a:p>
                          <a:r>
                            <a:rPr lang="en-AU" dirty="0">
                              <a:solidFill>
                                <a:schemeClr val="accent4"/>
                              </a:solidFill>
                            </a:rPr>
                            <a:t>3</a:t>
                          </a:r>
                        </a:p>
                      </a:txBody>
                      <a:tcPr/>
                    </a:tc>
                    <a:tc>
                      <a:txBody>
                        <a:bodyPr/>
                        <a:lstStyle/>
                        <a:p>
                          <a:r>
                            <a:rPr lang="en-AU" dirty="0">
                              <a:solidFill>
                                <a:schemeClr val="accent3"/>
                              </a:solidFill>
                            </a:rPr>
                            <a:t>0</a:t>
                          </a:r>
                        </a:p>
                      </a:txBody>
                      <a:tcPr/>
                    </a:tc>
                    <a:extLst>
                      <a:ext uri="{0D108BD9-81ED-4DB2-BD59-A6C34878D82A}">
                        <a16:rowId xmlns:a16="http://schemas.microsoft.com/office/drawing/2014/main" val="2524834293"/>
                      </a:ext>
                    </a:extLst>
                  </a:tr>
                  <a:tr h="353386">
                    <a:tc>
                      <a:txBody>
                        <a:bodyPr/>
                        <a:lstStyle/>
                        <a:p>
                          <a:r>
                            <a:rPr lang="en-AU" dirty="0"/>
                            <a:t>2</a:t>
                          </a:r>
                        </a:p>
                      </a:txBody>
                      <a:tcPr/>
                    </a:tc>
                    <a:tc>
                      <a:txBody>
                        <a:bodyPr/>
                        <a:lstStyle/>
                        <a:p>
                          <a:r>
                            <a:rPr lang="en-AU" dirty="0">
                              <a:solidFill>
                                <a:schemeClr val="accent2"/>
                              </a:solidFill>
                            </a:rPr>
                            <a:t>pi/2</a:t>
                          </a:r>
                        </a:p>
                      </a:txBody>
                      <a:tcPr/>
                    </a:tc>
                    <a:tc>
                      <a:txBody>
                        <a:bodyPr/>
                        <a:lstStyle/>
                        <a:p>
                          <a:r>
                            <a:rPr lang="en-AU" dirty="0">
                              <a:solidFill>
                                <a:schemeClr val="accent1"/>
                              </a:solidFill>
                            </a:rPr>
                            <a:t>0</a:t>
                          </a:r>
                        </a:p>
                      </a:txBody>
                      <a:tcPr/>
                    </a:tc>
                    <a:tc>
                      <a:txBody>
                        <a:bodyPr/>
                        <a:lstStyle/>
                        <a:p>
                          <a:r>
                            <a:rPr lang="en-AU" dirty="0">
                              <a:solidFill>
                                <a:schemeClr val="tx2"/>
                              </a:solidFill>
                            </a:rPr>
                            <a:t>4</a:t>
                          </a:r>
                        </a:p>
                      </a:txBody>
                      <a:tcPr/>
                    </a:tc>
                    <a:tc>
                      <a:txBody>
                        <a:bodyPr/>
                        <a:lstStyle/>
                        <a:p>
                          <a:r>
                            <a:rPr lang="en-AU" dirty="0">
                              <a:solidFill>
                                <a:srgbClr val="92D050"/>
                              </a:solidFill>
                            </a:rPr>
                            <a:t>0</a:t>
                          </a:r>
                        </a:p>
                      </a:txBody>
                      <a:tcPr/>
                    </a:tc>
                    <a:extLst>
                      <a:ext uri="{0D108BD9-81ED-4DB2-BD59-A6C34878D82A}">
                        <a16:rowId xmlns:a16="http://schemas.microsoft.com/office/drawing/2014/main" val="2470120338"/>
                      </a:ext>
                    </a:extLst>
                  </a:tr>
                </a:tbl>
              </a:graphicData>
            </a:graphic>
          </p:graphicFrame>
        </mc:Choice>
        <mc:Fallback xmlns="">
          <p:graphicFrame>
            <p:nvGraphicFramePr>
              <p:cNvPr id="6" name="Table 15">
                <a:extLst>
                  <a:ext uri="{FF2B5EF4-FFF2-40B4-BE49-F238E27FC236}">
                    <a16:creationId xmlns:a16="http://schemas.microsoft.com/office/drawing/2014/main" id="{541CAAD2-4E28-C31A-1661-056ECDAFB14F}"/>
                  </a:ext>
                </a:extLst>
              </p:cNvPr>
              <p:cNvGraphicFramePr>
                <a:graphicFrameLocks noGrp="1"/>
              </p:cNvGraphicFramePr>
              <p:nvPr>
                <p:extLst>
                  <p:ext uri="{D42A27DB-BD31-4B8C-83A1-F6EECF244321}">
                    <p14:modId xmlns:p14="http://schemas.microsoft.com/office/powerpoint/2010/main" val="1525918477"/>
                  </p:ext>
                </p:extLst>
              </p:nvPr>
            </p:nvGraphicFramePr>
            <p:xfrm>
              <a:off x="390145" y="2083277"/>
              <a:ext cx="4706110" cy="1463040"/>
            </p:xfrm>
            <a:graphic>
              <a:graphicData uri="http://schemas.openxmlformats.org/drawingml/2006/table">
                <a:tbl>
                  <a:tblPr firstRow="1" bandRow="1">
                    <a:tableStyleId>{5C22544A-7EE6-4342-B048-85BDC9FD1C3A}</a:tableStyleId>
                  </a:tblPr>
                  <a:tblGrid>
                    <a:gridCol w="941222">
                      <a:extLst>
                        <a:ext uri="{9D8B030D-6E8A-4147-A177-3AD203B41FA5}">
                          <a16:colId xmlns:a16="http://schemas.microsoft.com/office/drawing/2014/main" val="320239521"/>
                        </a:ext>
                      </a:extLst>
                    </a:gridCol>
                    <a:gridCol w="941222">
                      <a:extLst>
                        <a:ext uri="{9D8B030D-6E8A-4147-A177-3AD203B41FA5}">
                          <a16:colId xmlns:a16="http://schemas.microsoft.com/office/drawing/2014/main" val="2918953085"/>
                        </a:ext>
                      </a:extLst>
                    </a:gridCol>
                    <a:gridCol w="941222">
                      <a:extLst>
                        <a:ext uri="{9D8B030D-6E8A-4147-A177-3AD203B41FA5}">
                          <a16:colId xmlns:a16="http://schemas.microsoft.com/office/drawing/2014/main" val="910866392"/>
                        </a:ext>
                      </a:extLst>
                    </a:gridCol>
                    <a:gridCol w="941222">
                      <a:extLst>
                        <a:ext uri="{9D8B030D-6E8A-4147-A177-3AD203B41FA5}">
                          <a16:colId xmlns:a16="http://schemas.microsoft.com/office/drawing/2014/main" val="1142985196"/>
                        </a:ext>
                      </a:extLst>
                    </a:gridCol>
                    <a:gridCol w="941222">
                      <a:extLst>
                        <a:ext uri="{9D8B030D-6E8A-4147-A177-3AD203B41FA5}">
                          <a16:colId xmlns:a16="http://schemas.microsoft.com/office/drawing/2014/main" val="954879461"/>
                        </a:ext>
                      </a:extLst>
                    </a:gridCol>
                  </a:tblGrid>
                  <a:tr h="365760">
                    <a:tc>
                      <a:txBody>
                        <a:bodyPr/>
                        <a:lstStyle/>
                        <a:p>
                          <a:r>
                            <a:rPr lang="en-AU" dirty="0">
                              <a:solidFill>
                                <a:schemeClr val="tx1"/>
                              </a:solidFill>
                            </a:rPr>
                            <a:t>i</a:t>
                          </a:r>
                        </a:p>
                      </a:txBody>
                      <a:tcPr/>
                    </a:tc>
                    <a:tc>
                      <a:txBody>
                        <a:bodyPr/>
                        <a:lstStyle/>
                        <a:p>
                          <a:r>
                            <a:rPr lang="el-GR" dirty="0">
                              <a:solidFill>
                                <a:schemeClr val="tx1"/>
                              </a:solidFill>
                            </a:rPr>
                            <a:t>θ</a:t>
                          </a:r>
                          <a:endParaRPr lang="en-AU" dirty="0">
                            <a:solidFill>
                              <a:schemeClr val="tx1"/>
                            </a:solidFill>
                          </a:endParaRPr>
                        </a:p>
                      </a:txBody>
                      <a:tcPr/>
                    </a:tc>
                    <a:tc>
                      <a:txBody>
                        <a:bodyPr/>
                        <a:lstStyle/>
                        <a:p>
                          <a:endParaRPr lang="en-US"/>
                        </a:p>
                      </a:txBody>
                      <a:tcPr>
                        <a:blipFill>
                          <a:blip r:embed="rId2"/>
                          <a:stretch>
                            <a:fillRect l="-201948" t="-8333" r="-203896" b="-328333"/>
                          </a:stretch>
                        </a:blipFill>
                      </a:tcPr>
                    </a:tc>
                    <a:tc>
                      <a:txBody>
                        <a:bodyPr/>
                        <a:lstStyle/>
                        <a:p>
                          <a:endParaRPr lang="en-US"/>
                        </a:p>
                      </a:txBody>
                      <a:tcPr>
                        <a:blipFill>
                          <a:blip r:embed="rId2"/>
                          <a:stretch>
                            <a:fillRect l="-300000" t="-8333" r="-102581" b="-328333"/>
                          </a:stretch>
                        </a:blipFill>
                      </a:tcPr>
                    </a:tc>
                    <a:tc>
                      <a:txBody>
                        <a:bodyPr/>
                        <a:lstStyle/>
                        <a:p>
                          <a:endParaRPr lang="en-US"/>
                        </a:p>
                      </a:txBody>
                      <a:tcPr>
                        <a:blipFill>
                          <a:blip r:embed="rId2"/>
                          <a:stretch>
                            <a:fillRect l="-402597" t="-8333" r="-3247" b="-328333"/>
                          </a:stretch>
                        </a:blipFill>
                      </a:tcPr>
                    </a:tc>
                    <a:extLst>
                      <a:ext uri="{0D108BD9-81ED-4DB2-BD59-A6C34878D82A}">
                        <a16:rowId xmlns:a16="http://schemas.microsoft.com/office/drawing/2014/main" val="3324209372"/>
                      </a:ext>
                    </a:extLst>
                  </a:tr>
                  <a:tr h="365760">
                    <a:tc>
                      <a:txBody>
                        <a:bodyPr/>
                        <a:lstStyle/>
                        <a:p>
                          <a:r>
                            <a:rPr lang="en-AU" dirty="0"/>
                            <a:t>0</a:t>
                          </a:r>
                        </a:p>
                      </a:txBody>
                      <a:tcPr/>
                    </a:tc>
                    <a:tc>
                      <a:txBody>
                        <a:bodyPr/>
                        <a:lstStyle/>
                        <a:p>
                          <a:r>
                            <a:rPr lang="en-AU" dirty="0"/>
                            <a:t>0</a:t>
                          </a:r>
                        </a:p>
                      </a:txBody>
                      <a:tcPr/>
                    </a:tc>
                    <a:tc>
                      <a:txBody>
                        <a:bodyPr/>
                        <a:lstStyle/>
                        <a:p>
                          <a:r>
                            <a:rPr lang="en-AU" dirty="0"/>
                            <a:t>0</a:t>
                          </a:r>
                        </a:p>
                      </a:txBody>
                      <a:tcPr/>
                    </a:tc>
                    <a:tc>
                      <a:txBody>
                        <a:bodyPr/>
                        <a:lstStyle/>
                        <a:p>
                          <a:r>
                            <a:rPr lang="en-AU" dirty="0"/>
                            <a:t>0</a:t>
                          </a:r>
                        </a:p>
                      </a:txBody>
                      <a:tcPr/>
                    </a:tc>
                    <a:tc>
                      <a:txBody>
                        <a:bodyPr/>
                        <a:lstStyle/>
                        <a:p>
                          <a:r>
                            <a:rPr lang="en-AU" dirty="0"/>
                            <a:t>0</a:t>
                          </a:r>
                        </a:p>
                      </a:txBody>
                      <a:tcPr/>
                    </a:tc>
                    <a:extLst>
                      <a:ext uri="{0D108BD9-81ED-4DB2-BD59-A6C34878D82A}">
                        <a16:rowId xmlns:a16="http://schemas.microsoft.com/office/drawing/2014/main" val="1250100080"/>
                      </a:ext>
                    </a:extLst>
                  </a:tr>
                  <a:tr h="365760">
                    <a:tc>
                      <a:txBody>
                        <a:bodyPr/>
                        <a:lstStyle/>
                        <a:p>
                          <a:r>
                            <a:rPr lang="en-AU" dirty="0"/>
                            <a:t>1</a:t>
                          </a:r>
                        </a:p>
                      </a:txBody>
                      <a:tcPr/>
                    </a:tc>
                    <a:tc>
                      <a:txBody>
                        <a:bodyPr/>
                        <a:lstStyle/>
                        <a:p>
                          <a:r>
                            <a:rPr lang="en-AU" dirty="0">
                              <a:solidFill>
                                <a:schemeClr val="accent6"/>
                              </a:solidFill>
                            </a:rPr>
                            <a:t>-pi/2</a:t>
                          </a:r>
                        </a:p>
                      </a:txBody>
                      <a:tcPr/>
                    </a:tc>
                    <a:tc>
                      <a:txBody>
                        <a:bodyPr/>
                        <a:lstStyle/>
                        <a:p>
                          <a:r>
                            <a:rPr lang="en-AU" dirty="0">
                              <a:solidFill>
                                <a:schemeClr val="accent5"/>
                              </a:solidFill>
                            </a:rPr>
                            <a:t>0</a:t>
                          </a:r>
                        </a:p>
                      </a:txBody>
                      <a:tcPr/>
                    </a:tc>
                    <a:tc>
                      <a:txBody>
                        <a:bodyPr/>
                        <a:lstStyle/>
                        <a:p>
                          <a:r>
                            <a:rPr lang="en-AU" dirty="0">
                              <a:solidFill>
                                <a:schemeClr val="accent4"/>
                              </a:solidFill>
                            </a:rPr>
                            <a:t>3</a:t>
                          </a:r>
                        </a:p>
                      </a:txBody>
                      <a:tcPr/>
                    </a:tc>
                    <a:tc>
                      <a:txBody>
                        <a:bodyPr/>
                        <a:lstStyle/>
                        <a:p>
                          <a:r>
                            <a:rPr lang="en-AU" dirty="0">
                              <a:solidFill>
                                <a:schemeClr val="accent3"/>
                              </a:solidFill>
                            </a:rPr>
                            <a:t>0</a:t>
                          </a:r>
                        </a:p>
                      </a:txBody>
                      <a:tcPr/>
                    </a:tc>
                    <a:extLst>
                      <a:ext uri="{0D108BD9-81ED-4DB2-BD59-A6C34878D82A}">
                        <a16:rowId xmlns:a16="http://schemas.microsoft.com/office/drawing/2014/main" val="2524834293"/>
                      </a:ext>
                    </a:extLst>
                  </a:tr>
                  <a:tr h="365760">
                    <a:tc>
                      <a:txBody>
                        <a:bodyPr/>
                        <a:lstStyle/>
                        <a:p>
                          <a:r>
                            <a:rPr lang="en-AU" dirty="0"/>
                            <a:t>2</a:t>
                          </a:r>
                        </a:p>
                      </a:txBody>
                      <a:tcPr/>
                    </a:tc>
                    <a:tc>
                      <a:txBody>
                        <a:bodyPr/>
                        <a:lstStyle/>
                        <a:p>
                          <a:r>
                            <a:rPr lang="en-AU" dirty="0">
                              <a:solidFill>
                                <a:schemeClr val="accent2"/>
                              </a:solidFill>
                            </a:rPr>
                            <a:t>pi/2</a:t>
                          </a:r>
                        </a:p>
                      </a:txBody>
                      <a:tcPr/>
                    </a:tc>
                    <a:tc>
                      <a:txBody>
                        <a:bodyPr/>
                        <a:lstStyle/>
                        <a:p>
                          <a:r>
                            <a:rPr lang="en-AU" dirty="0">
                              <a:solidFill>
                                <a:schemeClr val="accent1"/>
                              </a:solidFill>
                            </a:rPr>
                            <a:t>0</a:t>
                          </a:r>
                        </a:p>
                      </a:txBody>
                      <a:tcPr/>
                    </a:tc>
                    <a:tc>
                      <a:txBody>
                        <a:bodyPr/>
                        <a:lstStyle/>
                        <a:p>
                          <a:r>
                            <a:rPr lang="en-AU" dirty="0">
                              <a:solidFill>
                                <a:schemeClr val="tx2"/>
                              </a:solidFill>
                            </a:rPr>
                            <a:t>4</a:t>
                          </a:r>
                        </a:p>
                      </a:txBody>
                      <a:tcPr/>
                    </a:tc>
                    <a:tc>
                      <a:txBody>
                        <a:bodyPr/>
                        <a:lstStyle/>
                        <a:p>
                          <a:r>
                            <a:rPr lang="en-AU" dirty="0">
                              <a:solidFill>
                                <a:srgbClr val="92D050"/>
                              </a:solidFill>
                            </a:rPr>
                            <a:t>0</a:t>
                          </a:r>
                        </a:p>
                      </a:txBody>
                      <a:tcPr/>
                    </a:tc>
                    <a:extLst>
                      <a:ext uri="{0D108BD9-81ED-4DB2-BD59-A6C34878D82A}">
                        <a16:rowId xmlns:a16="http://schemas.microsoft.com/office/drawing/2014/main" val="2470120338"/>
                      </a:ext>
                    </a:extLst>
                  </a:tr>
                </a:tbl>
              </a:graphicData>
            </a:graphic>
          </p:graphicFrame>
        </mc:Fallback>
      </mc:AlternateContent>
      <p:pic>
        <p:nvPicPr>
          <p:cNvPr id="7" name="Picture 2" descr="Text&#10;&#10;Description automatically generated">
            <a:extLst>
              <a:ext uri="{FF2B5EF4-FFF2-40B4-BE49-F238E27FC236}">
                <a16:creationId xmlns:a16="http://schemas.microsoft.com/office/drawing/2014/main" id="{85EE3C5C-41B0-B2C3-823C-A006C0BA42B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400" y="4264000"/>
            <a:ext cx="5181600" cy="1515617"/>
          </a:xfrm>
          <a:prstGeom prst="rect">
            <a:avLst/>
          </a:prstGeom>
          <a:solidFill>
            <a:srgbClr val="FFFFFF"/>
          </a:solidFill>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297FABA-6F46-5414-2EC1-4463B89F9B8F}"/>
                  </a:ext>
                </a:extLst>
              </p:cNvPr>
              <p:cNvSpPr txBox="1"/>
              <p:nvPr/>
            </p:nvSpPr>
            <p:spPr>
              <a:xfrm>
                <a:off x="5258202" y="1694423"/>
                <a:ext cx="6543654" cy="9273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AU" sz="1400" b="1" i="1" smtClean="0">
                              <a:solidFill>
                                <a:schemeClr val="tx1"/>
                              </a:solidFill>
                              <a:latin typeface="Cambria Math" panose="02040503050406030204" pitchFamily="18" charset="0"/>
                            </a:rPr>
                          </m:ctrlPr>
                        </m:sSubPr>
                        <m:e>
                          <m:sPre>
                            <m:sPrePr>
                              <m:ctrlPr>
                                <a:rPr lang="en-AU" sz="1400" b="1" i="1" smtClean="0">
                                  <a:solidFill>
                                    <a:schemeClr val="tx1"/>
                                  </a:solidFill>
                                  <a:latin typeface="Cambria Math" panose="02040503050406030204" pitchFamily="18" charset="0"/>
                                </a:rPr>
                              </m:ctrlPr>
                            </m:sPrePr>
                            <m:sub/>
                            <m:sup>
                              <m:r>
                                <a:rPr lang="en-AU" sz="1400" b="1" i="1" smtClean="0">
                                  <a:solidFill>
                                    <a:schemeClr val="tx1"/>
                                  </a:solidFill>
                                  <a:latin typeface="Cambria Math" panose="02040503050406030204" pitchFamily="18" charset="0"/>
                                </a:rPr>
                                <m:t>𝟏</m:t>
                              </m:r>
                            </m:sup>
                            <m:e>
                              <m:r>
                                <a:rPr lang="en-AU" sz="1400" b="1" i="1" smtClean="0">
                                  <a:solidFill>
                                    <a:schemeClr val="tx1"/>
                                  </a:solidFill>
                                  <a:latin typeface="Cambria Math" panose="02040503050406030204" pitchFamily="18" charset="0"/>
                                </a:rPr>
                                <m:t>𝑻</m:t>
                              </m:r>
                            </m:e>
                          </m:sPre>
                        </m:e>
                        <m:sub>
                          <m:r>
                            <a:rPr lang="en-AU" sz="1400" b="1" i="1" smtClean="0">
                              <a:solidFill>
                                <a:schemeClr val="tx1"/>
                              </a:solidFill>
                              <a:latin typeface="Cambria Math" panose="02040503050406030204" pitchFamily="18" charset="0"/>
                            </a:rPr>
                            <m:t>𝟐</m:t>
                          </m:r>
                        </m:sub>
                      </m:sSub>
                      <m:r>
                        <a:rPr lang="en-AU" sz="1400" b="1" i="1" smtClean="0">
                          <a:solidFill>
                            <a:schemeClr val="tx1"/>
                          </a:solidFill>
                          <a:latin typeface="Cambria Math" panose="02040503050406030204" pitchFamily="18" charset="0"/>
                        </a:rPr>
                        <m:t>=</m:t>
                      </m:r>
                      <m:d>
                        <m:dPr>
                          <m:ctrlPr>
                            <a:rPr lang="en-AU" sz="1400" b="1" i="1" smtClean="0">
                              <a:solidFill>
                                <a:schemeClr val="tx1"/>
                              </a:solidFill>
                              <a:latin typeface="Cambria Math" panose="02040503050406030204" pitchFamily="18" charset="0"/>
                            </a:rPr>
                          </m:ctrlPr>
                        </m:dPr>
                        <m:e>
                          <m:m>
                            <m:mPr>
                              <m:mcs>
                                <m:mc>
                                  <m:mcPr>
                                    <m:count m:val="2"/>
                                    <m:mcJc m:val="center"/>
                                  </m:mcPr>
                                </m:mc>
                              </m:mcs>
                              <m:ctrlPr>
                                <a:rPr lang="en-AU" sz="1400" b="1" i="1" smtClean="0">
                                  <a:solidFill>
                                    <a:schemeClr val="tx1"/>
                                  </a:solidFill>
                                  <a:latin typeface="Cambria Math" panose="02040503050406030204" pitchFamily="18" charset="0"/>
                                </a:rPr>
                              </m:ctrlPr>
                            </m:mPr>
                            <m:mr>
                              <m:e>
                                <m:m>
                                  <m:mPr>
                                    <m:mcs>
                                      <m:mc>
                                        <m:mcPr>
                                          <m:count m:val="2"/>
                                          <m:mcJc m:val="center"/>
                                        </m:mcPr>
                                      </m:mc>
                                    </m:mcs>
                                    <m:ctrlPr>
                                      <a:rPr lang="en-AU" sz="1400" b="1" i="1" smtClean="0">
                                        <a:solidFill>
                                          <a:schemeClr val="tx1"/>
                                        </a:solidFill>
                                        <a:latin typeface="Cambria Math" panose="02040503050406030204" pitchFamily="18" charset="0"/>
                                      </a:rPr>
                                    </m:ctrlPr>
                                  </m:mPr>
                                  <m:mr>
                                    <m:e>
                                      <m:r>
                                        <m:rPr>
                                          <m:brk m:alnAt="7"/>
                                        </m:rPr>
                                        <a:rPr lang="en-AU" sz="1400" b="1" i="1" smtClean="0">
                                          <a:solidFill>
                                            <a:schemeClr val="tx1"/>
                                          </a:solidFill>
                                          <a:latin typeface="Cambria Math" panose="02040503050406030204" pitchFamily="18" charset="0"/>
                                        </a:rPr>
                                        <m:t>𝒄</m:t>
                                      </m:r>
                                      <m:r>
                                        <a:rPr lang="en-AU" sz="1400" b="1" i="1" smtClean="0">
                                          <a:solidFill>
                                            <a:schemeClr val="tx1"/>
                                          </a:solidFill>
                                          <a:latin typeface="Cambria Math" panose="02040503050406030204" pitchFamily="18" charset="0"/>
                                        </a:rPr>
                                        <m:t>𝒐𝒔</m:t>
                                      </m:r>
                                      <m:r>
                                        <a:rPr lang="en-AU" sz="1400" b="1" i="1" smtClean="0">
                                          <a:solidFill>
                                            <a:schemeClr val="accent6"/>
                                          </a:solidFill>
                                          <a:latin typeface="Cambria Math" panose="02040503050406030204" pitchFamily="18" charset="0"/>
                                        </a:rPr>
                                        <m:t>(</m:t>
                                      </m:r>
                                      <m:r>
                                        <m:rPr>
                                          <m:nor/>
                                        </m:rPr>
                                        <a:rPr lang="en-AU" sz="1400" dirty="0">
                                          <a:solidFill>
                                            <a:schemeClr val="accent6"/>
                                          </a:solidFill>
                                        </a:rPr>
                                        <m:t>−</m:t>
                                      </m:r>
                                      <m:r>
                                        <m:rPr>
                                          <m:nor/>
                                        </m:rPr>
                                        <a:rPr lang="en-AU" sz="1400" dirty="0">
                                          <a:solidFill>
                                            <a:schemeClr val="accent6"/>
                                          </a:solidFill>
                                        </a:rPr>
                                        <m:t>pi</m:t>
                                      </m:r>
                                      <m:r>
                                        <m:rPr>
                                          <m:nor/>
                                        </m:rPr>
                                        <a:rPr lang="en-AU" sz="1400" dirty="0">
                                          <a:solidFill>
                                            <a:schemeClr val="accent6"/>
                                          </a:solidFill>
                                        </a:rPr>
                                        <m:t>/2 </m:t>
                                      </m:r>
                                      <m:r>
                                        <a:rPr lang="en-AU" sz="1400" b="1" i="1" smtClean="0">
                                          <a:solidFill>
                                            <a:schemeClr val="accent6"/>
                                          </a:solidFill>
                                          <a:latin typeface="Cambria Math" panose="02040503050406030204" pitchFamily="18" charset="0"/>
                                        </a:rPr>
                                        <m:t>)</m:t>
                                      </m:r>
                                    </m:e>
                                    <m:e>
                                      <m:r>
                                        <a:rPr lang="en-AU" sz="1400" b="1" i="1" smtClean="0">
                                          <a:solidFill>
                                            <a:schemeClr val="tx1"/>
                                          </a:solidFill>
                                          <a:latin typeface="Cambria Math" panose="02040503050406030204" pitchFamily="18" charset="0"/>
                                        </a:rPr>
                                        <m:t>−</m:t>
                                      </m:r>
                                      <m:r>
                                        <a:rPr lang="en-AU" sz="1400" b="1" i="1" smtClean="0">
                                          <a:solidFill>
                                            <a:schemeClr val="tx1"/>
                                          </a:solidFill>
                                          <a:latin typeface="Cambria Math" panose="02040503050406030204" pitchFamily="18" charset="0"/>
                                        </a:rPr>
                                        <m:t>𝒔𝒊𝒏</m:t>
                                      </m:r>
                                      <m:d>
                                        <m:dPr>
                                          <m:ctrlPr>
                                            <a:rPr lang="en-AU" sz="1400" b="1" i="1" smtClean="0">
                                              <a:solidFill>
                                                <a:schemeClr val="accent6"/>
                                              </a:solidFill>
                                              <a:latin typeface="Cambria Math" panose="02040503050406030204" pitchFamily="18" charset="0"/>
                                            </a:rPr>
                                          </m:ctrlPr>
                                        </m:dPr>
                                        <m:e>
                                          <m:r>
                                            <m:rPr>
                                              <m:nor/>
                                            </m:rPr>
                                            <a:rPr lang="en-AU" sz="1400" dirty="0">
                                              <a:solidFill>
                                                <a:schemeClr val="accent6"/>
                                              </a:solidFill>
                                            </a:rPr>
                                            <m:t>−</m:t>
                                          </m:r>
                                          <m:r>
                                            <m:rPr>
                                              <m:nor/>
                                            </m:rPr>
                                            <a:rPr lang="en-AU" sz="1400" dirty="0">
                                              <a:solidFill>
                                                <a:schemeClr val="accent6"/>
                                              </a:solidFill>
                                            </a:rPr>
                                            <m:t>pi</m:t>
                                          </m:r>
                                          <m:r>
                                            <m:rPr>
                                              <m:nor/>
                                            </m:rPr>
                                            <a:rPr lang="en-AU" sz="1400" dirty="0">
                                              <a:solidFill>
                                                <a:schemeClr val="accent6"/>
                                              </a:solidFill>
                                            </a:rPr>
                                            <m:t>/2 </m:t>
                                          </m:r>
                                        </m:e>
                                      </m:d>
                                      <m:r>
                                        <a:rPr lang="en-AU" sz="1400" b="1" i="1" smtClean="0">
                                          <a:solidFill>
                                            <a:schemeClr val="tx1"/>
                                          </a:solidFill>
                                          <a:latin typeface="Cambria Math" panose="02040503050406030204" pitchFamily="18" charset="0"/>
                                        </a:rPr>
                                        <m:t>𝒄𝒐𝒔</m:t>
                                      </m:r>
                                      <m:r>
                                        <a:rPr lang="en-AU" sz="1400" b="1" i="1" smtClean="0">
                                          <a:solidFill>
                                            <a:schemeClr val="accent3"/>
                                          </a:solidFill>
                                          <a:latin typeface="Cambria Math" panose="02040503050406030204" pitchFamily="18" charset="0"/>
                                        </a:rPr>
                                        <m:t>(</m:t>
                                      </m:r>
                                      <m:r>
                                        <a:rPr lang="en-AU" sz="1400" b="1" i="1" smtClean="0">
                                          <a:solidFill>
                                            <a:schemeClr val="accent3"/>
                                          </a:solidFill>
                                          <a:latin typeface="Cambria Math" panose="02040503050406030204" pitchFamily="18" charset="0"/>
                                        </a:rPr>
                                        <m:t>𝟎</m:t>
                                      </m:r>
                                      <m:r>
                                        <a:rPr lang="en-AU" sz="1400" b="1" i="1" smtClean="0">
                                          <a:solidFill>
                                            <a:schemeClr val="accent3"/>
                                          </a:solidFill>
                                          <a:latin typeface="Cambria Math" panose="02040503050406030204" pitchFamily="18" charset="0"/>
                                        </a:rPr>
                                        <m:t>)</m:t>
                                      </m:r>
                                    </m:e>
                                  </m:mr>
                                  <m:mr>
                                    <m:e>
                                      <m:r>
                                        <a:rPr lang="en-AU" sz="1400" b="1" i="1" smtClean="0">
                                          <a:solidFill>
                                            <a:schemeClr val="tx1"/>
                                          </a:solidFill>
                                          <a:latin typeface="Cambria Math" panose="02040503050406030204" pitchFamily="18" charset="0"/>
                                        </a:rPr>
                                        <m:t>𝒔𝒊𝒏</m:t>
                                      </m:r>
                                      <m:r>
                                        <a:rPr lang="en-AU" sz="1400" b="1" i="1" smtClean="0">
                                          <a:solidFill>
                                            <a:schemeClr val="accent6"/>
                                          </a:solidFill>
                                          <a:latin typeface="Cambria Math" panose="02040503050406030204" pitchFamily="18" charset="0"/>
                                        </a:rPr>
                                        <m:t>(</m:t>
                                      </m:r>
                                      <m:r>
                                        <m:rPr>
                                          <m:nor/>
                                        </m:rPr>
                                        <a:rPr lang="en-AU" sz="1400" dirty="0">
                                          <a:solidFill>
                                            <a:schemeClr val="accent6"/>
                                          </a:solidFill>
                                        </a:rPr>
                                        <m:t>−</m:t>
                                      </m:r>
                                      <m:r>
                                        <m:rPr>
                                          <m:nor/>
                                        </m:rPr>
                                        <a:rPr lang="en-AU" sz="1400" dirty="0">
                                          <a:solidFill>
                                            <a:schemeClr val="accent6"/>
                                          </a:solidFill>
                                        </a:rPr>
                                        <m:t>pi</m:t>
                                      </m:r>
                                      <m:r>
                                        <m:rPr>
                                          <m:nor/>
                                        </m:rPr>
                                        <a:rPr lang="en-AU" sz="1400" dirty="0">
                                          <a:solidFill>
                                            <a:schemeClr val="accent6"/>
                                          </a:solidFill>
                                        </a:rPr>
                                        <m:t>/2 </m:t>
                                      </m:r>
                                      <m:r>
                                        <a:rPr lang="en-AU" sz="1400" b="1" i="1" smtClean="0">
                                          <a:solidFill>
                                            <a:schemeClr val="accent6"/>
                                          </a:solidFill>
                                          <a:latin typeface="Cambria Math" panose="02040503050406030204" pitchFamily="18" charset="0"/>
                                        </a:rPr>
                                        <m:t>)</m:t>
                                      </m:r>
                                    </m:e>
                                    <m:e>
                                      <m:r>
                                        <a:rPr lang="en-AU" sz="1400" b="1" i="1" smtClean="0">
                                          <a:solidFill>
                                            <a:schemeClr val="tx1"/>
                                          </a:solidFill>
                                          <a:latin typeface="Cambria Math" panose="02040503050406030204" pitchFamily="18" charset="0"/>
                                        </a:rPr>
                                        <m:t>𝒄𝒐𝒔</m:t>
                                      </m:r>
                                      <m:d>
                                        <m:dPr>
                                          <m:ctrlPr>
                                            <a:rPr lang="en-AU" sz="1400" b="1" i="1" smtClean="0">
                                              <a:solidFill>
                                                <a:schemeClr val="accent6"/>
                                              </a:solidFill>
                                              <a:latin typeface="Cambria Math" panose="02040503050406030204" pitchFamily="18" charset="0"/>
                                            </a:rPr>
                                          </m:ctrlPr>
                                        </m:dPr>
                                        <m:e>
                                          <m:r>
                                            <m:rPr>
                                              <m:nor/>
                                            </m:rPr>
                                            <a:rPr lang="en-AU" sz="1400" dirty="0">
                                              <a:solidFill>
                                                <a:schemeClr val="accent6"/>
                                              </a:solidFill>
                                            </a:rPr>
                                            <m:t>−</m:t>
                                          </m:r>
                                          <m:r>
                                            <m:rPr>
                                              <m:nor/>
                                            </m:rPr>
                                            <a:rPr lang="en-AU" sz="1400" dirty="0">
                                              <a:solidFill>
                                                <a:schemeClr val="accent6"/>
                                              </a:solidFill>
                                            </a:rPr>
                                            <m:t>pi</m:t>
                                          </m:r>
                                          <m:r>
                                            <m:rPr>
                                              <m:nor/>
                                            </m:rPr>
                                            <a:rPr lang="en-AU" sz="1400" dirty="0">
                                              <a:solidFill>
                                                <a:schemeClr val="accent6"/>
                                              </a:solidFill>
                                            </a:rPr>
                                            <m:t>/2 </m:t>
                                          </m:r>
                                        </m:e>
                                      </m:d>
                                      <m:r>
                                        <a:rPr lang="en-AU" sz="1400" b="1" i="1" smtClean="0">
                                          <a:solidFill>
                                            <a:schemeClr val="tx1"/>
                                          </a:solidFill>
                                          <a:latin typeface="Cambria Math" panose="02040503050406030204" pitchFamily="18" charset="0"/>
                                        </a:rPr>
                                        <m:t>𝒄𝒐𝒔</m:t>
                                      </m:r>
                                      <m:r>
                                        <a:rPr lang="en-AU" sz="1400" b="1" i="1" smtClean="0">
                                          <a:solidFill>
                                            <a:schemeClr val="accent3"/>
                                          </a:solidFill>
                                          <a:latin typeface="Cambria Math" panose="02040503050406030204" pitchFamily="18" charset="0"/>
                                        </a:rPr>
                                        <m:t>(</m:t>
                                      </m:r>
                                      <m:r>
                                        <a:rPr lang="en-AU" sz="1400" b="1" i="1" smtClean="0">
                                          <a:solidFill>
                                            <a:schemeClr val="accent3"/>
                                          </a:solidFill>
                                          <a:latin typeface="Cambria Math" panose="02040503050406030204" pitchFamily="18" charset="0"/>
                                        </a:rPr>
                                        <m:t>𝟎</m:t>
                                      </m:r>
                                      <m:r>
                                        <a:rPr lang="en-AU" sz="1400" b="1" i="1" smtClean="0">
                                          <a:solidFill>
                                            <a:schemeClr val="accent3"/>
                                          </a:solidFill>
                                          <a:latin typeface="Cambria Math" panose="02040503050406030204" pitchFamily="18" charset="0"/>
                                        </a:rPr>
                                        <m:t>)</m:t>
                                      </m:r>
                                    </m:e>
                                  </m:mr>
                                </m:m>
                              </m:e>
                              <m:e>
                                <m:m>
                                  <m:mPr>
                                    <m:mcs>
                                      <m:mc>
                                        <m:mcPr>
                                          <m:count m:val="2"/>
                                          <m:mcJc m:val="center"/>
                                        </m:mcPr>
                                      </m:mc>
                                    </m:mcs>
                                    <m:ctrlPr>
                                      <a:rPr lang="en-AU" sz="1400" b="1" i="1" smtClean="0">
                                        <a:solidFill>
                                          <a:schemeClr val="tx1"/>
                                        </a:solidFill>
                                        <a:latin typeface="Cambria Math" panose="02040503050406030204" pitchFamily="18" charset="0"/>
                                      </a:rPr>
                                    </m:ctrlPr>
                                  </m:mPr>
                                  <m:mr>
                                    <m:e>
                                      <m:r>
                                        <m:rPr>
                                          <m:brk m:alnAt="7"/>
                                        </m:rPr>
                                        <a:rPr lang="en-AU" sz="1400" b="1" i="1" smtClean="0">
                                          <a:solidFill>
                                            <a:schemeClr val="tx1"/>
                                          </a:solidFill>
                                          <a:latin typeface="Cambria Math" panose="02040503050406030204" pitchFamily="18" charset="0"/>
                                        </a:rPr>
                                        <m:t>𝒔</m:t>
                                      </m:r>
                                      <m:r>
                                        <a:rPr lang="en-AU" sz="1400" b="1" i="1" smtClean="0">
                                          <a:solidFill>
                                            <a:schemeClr val="tx1"/>
                                          </a:solidFill>
                                          <a:latin typeface="Cambria Math" panose="02040503050406030204" pitchFamily="18" charset="0"/>
                                        </a:rPr>
                                        <m:t>𝒊𝒏</m:t>
                                      </m:r>
                                      <m:d>
                                        <m:dPr>
                                          <m:ctrlPr>
                                            <a:rPr lang="en-AU" sz="1400" b="1" i="1" smtClean="0">
                                              <a:solidFill>
                                                <a:schemeClr val="accent6"/>
                                              </a:solidFill>
                                              <a:latin typeface="Cambria Math" panose="02040503050406030204" pitchFamily="18" charset="0"/>
                                            </a:rPr>
                                          </m:ctrlPr>
                                        </m:dPr>
                                        <m:e>
                                          <m:r>
                                            <m:rPr>
                                              <m:nor/>
                                            </m:rPr>
                                            <a:rPr lang="en-AU" sz="1400" dirty="0">
                                              <a:solidFill>
                                                <a:schemeClr val="accent6"/>
                                              </a:solidFill>
                                            </a:rPr>
                                            <m:t>−</m:t>
                                          </m:r>
                                          <m:r>
                                            <m:rPr>
                                              <m:nor/>
                                            </m:rPr>
                                            <a:rPr lang="en-AU" sz="1400" dirty="0">
                                              <a:solidFill>
                                                <a:schemeClr val="accent6"/>
                                              </a:solidFill>
                                            </a:rPr>
                                            <m:t>pi</m:t>
                                          </m:r>
                                          <m:r>
                                            <m:rPr>
                                              <m:nor/>
                                            </m:rPr>
                                            <a:rPr lang="en-AU" sz="1400" dirty="0">
                                              <a:solidFill>
                                                <a:schemeClr val="accent6"/>
                                              </a:solidFill>
                                            </a:rPr>
                                            <m:t>/2 </m:t>
                                          </m:r>
                                        </m:e>
                                      </m:d>
                                      <m:r>
                                        <m:rPr>
                                          <m:brk m:alnAt="7"/>
                                        </m:rPr>
                                        <a:rPr lang="en-AU" sz="1400" b="1" i="1" smtClean="0">
                                          <a:solidFill>
                                            <a:schemeClr val="tx1"/>
                                          </a:solidFill>
                                          <a:latin typeface="Cambria Math" panose="02040503050406030204" pitchFamily="18" charset="0"/>
                                        </a:rPr>
                                        <m:t>𝒔</m:t>
                                      </m:r>
                                      <m:r>
                                        <a:rPr lang="en-AU" sz="1400" b="1" i="1" smtClean="0">
                                          <a:solidFill>
                                            <a:schemeClr val="tx1"/>
                                          </a:solidFill>
                                          <a:latin typeface="Cambria Math" panose="02040503050406030204" pitchFamily="18" charset="0"/>
                                        </a:rPr>
                                        <m:t>𝒊𝒏</m:t>
                                      </m:r>
                                      <m:r>
                                        <a:rPr lang="en-AU" sz="1400" b="1" i="1" smtClean="0">
                                          <a:solidFill>
                                            <a:schemeClr val="accent3"/>
                                          </a:solidFill>
                                          <a:latin typeface="Cambria Math" panose="02040503050406030204" pitchFamily="18" charset="0"/>
                                        </a:rPr>
                                        <m:t>(</m:t>
                                      </m:r>
                                      <m:r>
                                        <a:rPr lang="en-AU" sz="1400" b="1" i="1" smtClean="0">
                                          <a:solidFill>
                                            <a:schemeClr val="accent3"/>
                                          </a:solidFill>
                                          <a:latin typeface="Cambria Math" panose="02040503050406030204" pitchFamily="18" charset="0"/>
                                        </a:rPr>
                                        <m:t>𝟎</m:t>
                                      </m:r>
                                      <m:r>
                                        <a:rPr lang="en-AU" sz="1400" b="1" i="1" smtClean="0">
                                          <a:solidFill>
                                            <a:schemeClr val="accent3"/>
                                          </a:solidFill>
                                          <a:latin typeface="Cambria Math" panose="02040503050406030204" pitchFamily="18" charset="0"/>
                                        </a:rPr>
                                        <m:t>)</m:t>
                                      </m:r>
                                    </m:e>
                                    <m:e>
                                      <m:r>
                                        <a:rPr lang="en-AU" sz="1400" b="1" i="1" smtClean="0">
                                          <a:solidFill>
                                            <a:schemeClr val="accent4"/>
                                          </a:solidFill>
                                          <a:latin typeface="Cambria Math" panose="02040503050406030204" pitchFamily="18" charset="0"/>
                                        </a:rPr>
                                        <m:t>𝟑</m:t>
                                      </m:r>
                                      <m:r>
                                        <a:rPr lang="en-AU" sz="1400" b="1" i="1" smtClean="0">
                                          <a:solidFill>
                                            <a:schemeClr val="tx1"/>
                                          </a:solidFill>
                                          <a:latin typeface="Cambria Math" panose="02040503050406030204" pitchFamily="18" charset="0"/>
                                        </a:rPr>
                                        <m:t>𝒄𝒐𝒔</m:t>
                                      </m:r>
                                      <m:r>
                                        <a:rPr lang="en-AU" sz="1400" b="1" i="1" smtClean="0">
                                          <a:solidFill>
                                            <a:schemeClr val="accent6"/>
                                          </a:solidFill>
                                          <a:latin typeface="Cambria Math" panose="02040503050406030204" pitchFamily="18" charset="0"/>
                                        </a:rPr>
                                        <m:t>(</m:t>
                                      </m:r>
                                      <m:r>
                                        <m:rPr>
                                          <m:nor/>
                                        </m:rPr>
                                        <a:rPr lang="en-AU" sz="1400" dirty="0">
                                          <a:solidFill>
                                            <a:schemeClr val="accent6"/>
                                          </a:solidFill>
                                        </a:rPr>
                                        <m:t>−</m:t>
                                      </m:r>
                                      <m:r>
                                        <m:rPr>
                                          <m:nor/>
                                        </m:rPr>
                                        <a:rPr lang="en-AU" sz="1400" dirty="0">
                                          <a:solidFill>
                                            <a:schemeClr val="accent6"/>
                                          </a:solidFill>
                                        </a:rPr>
                                        <m:t>pi</m:t>
                                      </m:r>
                                      <m:r>
                                        <m:rPr>
                                          <m:nor/>
                                        </m:rPr>
                                        <a:rPr lang="en-AU" sz="1400" dirty="0">
                                          <a:solidFill>
                                            <a:schemeClr val="accent6"/>
                                          </a:solidFill>
                                        </a:rPr>
                                        <m:t>/2 </m:t>
                                      </m:r>
                                      <m:r>
                                        <a:rPr lang="en-AU" sz="1400" b="1" i="1" smtClean="0">
                                          <a:solidFill>
                                            <a:schemeClr val="accent6"/>
                                          </a:solidFill>
                                          <a:latin typeface="Cambria Math" panose="02040503050406030204" pitchFamily="18" charset="0"/>
                                        </a:rPr>
                                        <m:t>)</m:t>
                                      </m:r>
                                    </m:e>
                                  </m:mr>
                                  <m:mr>
                                    <m:e>
                                      <m:r>
                                        <a:rPr lang="en-AU" sz="1400" b="1" i="1" smtClean="0">
                                          <a:solidFill>
                                            <a:schemeClr val="tx1"/>
                                          </a:solidFill>
                                          <a:latin typeface="Cambria Math" panose="02040503050406030204" pitchFamily="18" charset="0"/>
                                        </a:rPr>
                                        <m:t>−</m:t>
                                      </m:r>
                                      <m:r>
                                        <a:rPr lang="en-AU" sz="1400" b="1" i="1" smtClean="0">
                                          <a:solidFill>
                                            <a:schemeClr val="tx1"/>
                                          </a:solidFill>
                                          <a:latin typeface="Cambria Math" panose="02040503050406030204" pitchFamily="18" charset="0"/>
                                        </a:rPr>
                                        <m:t>𝒄𝒐𝒔</m:t>
                                      </m:r>
                                      <m:d>
                                        <m:dPr>
                                          <m:ctrlPr>
                                            <a:rPr lang="en-AU" sz="1400" b="1" i="1" smtClean="0">
                                              <a:solidFill>
                                                <a:schemeClr val="accent6"/>
                                              </a:solidFill>
                                              <a:latin typeface="Cambria Math" panose="02040503050406030204" pitchFamily="18" charset="0"/>
                                            </a:rPr>
                                          </m:ctrlPr>
                                        </m:dPr>
                                        <m:e>
                                          <m:r>
                                            <m:rPr>
                                              <m:nor/>
                                            </m:rPr>
                                            <a:rPr lang="en-AU" sz="1400" dirty="0">
                                              <a:solidFill>
                                                <a:schemeClr val="accent6"/>
                                              </a:solidFill>
                                            </a:rPr>
                                            <m:t>−</m:t>
                                          </m:r>
                                          <m:r>
                                            <m:rPr>
                                              <m:nor/>
                                            </m:rPr>
                                            <a:rPr lang="en-AU" sz="1400" dirty="0">
                                              <a:solidFill>
                                                <a:schemeClr val="accent6"/>
                                              </a:solidFill>
                                            </a:rPr>
                                            <m:t>pi</m:t>
                                          </m:r>
                                          <m:r>
                                            <m:rPr>
                                              <m:nor/>
                                            </m:rPr>
                                            <a:rPr lang="en-AU" sz="1400" dirty="0">
                                              <a:solidFill>
                                                <a:schemeClr val="accent6"/>
                                              </a:solidFill>
                                            </a:rPr>
                                            <m:t>/2 </m:t>
                                          </m:r>
                                        </m:e>
                                      </m:d>
                                      <m:r>
                                        <a:rPr lang="en-AU" sz="1400" b="1" i="1" smtClean="0">
                                          <a:solidFill>
                                            <a:schemeClr val="tx1"/>
                                          </a:solidFill>
                                          <a:latin typeface="Cambria Math" panose="02040503050406030204" pitchFamily="18" charset="0"/>
                                        </a:rPr>
                                        <m:t>𝒔𝒊𝒏</m:t>
                                      </m:r>
                                      <m:r>
                                        <a:rPr lang="en-AU" sz="1400" b="1" i="1" smtClean="0">
                                          <a:solidFill>
                                            <a:schemeClr val="accent3"/>
                                          </a:solidFill>
                                          <a:latin typeface="Cambria Math" panose="02040503050406030204" pitchFamily="18" charset="0"/>
                                        </a:rPr>
                                        <m:t>(</m:t>
                                      </m:r>
                                      <m:r>
                                        <a:rPr lang="en-AU" sz="1400" b="1" i="1" smtClean="0">
                                          <a:solidFill>
                                            <a:schemeClr val="accent3"/>
                                          </a:solidFill>
                                          <a:latin typeface="Cambria Math" panose="02040503050406030204" pitchFamily="18" charset="0"/>
                                        </a:rPr>
                                        <m:t>𝟎</m:t>
                                      </m:r>
                                      <m:r>
                                        <a:rPr lang="en-AU" sz="1400" b="1" i="1" smtClean="0">
                                          <a:solidFill>
                                            <a:schemeClr val="accent3"/>
                                          </a:solidFill>
                                          <a:latin typeface="Cambria Math" panose="02040503050406030204" pitchFamily="18" charset="0"/>
                                        </a:rPr>
                                        <m:t>)</m:t>
                                      </m:r>
                                    </m:e>
                                    <m:e>
                                      <m:r>
                                        <a:rPr lang="en-AU" sz="1400" b="1" i="1" smtClean="0">
                                          <a:solidFill>
                                            <a:schemeClr val="accent4"/>
                                          </a:solidFill>
                                          <a:latin typeface="Cambria Math" panose="02040503050406030204" pitchFamily="18" charset="0"/>
                                        </a:rPr>
                                        <m:t>𝟑</m:t>
                                      </m:r>
                                      <m:r>
                                        <a:rPr lang="en-AU" sz="1400" b="1" i="1" smtClean="0">
                                          <a:solidFill>
                                            <a:schemeClr val="tx1"/>
                                          </a:solidFill>
                                          <a:latin typeface="Cambria Math" panose="02040503050406030204" pitchFamily="18" charset="0"/>
                                        </a:rPr>
                                        <m:t>𝒔𝒊𝒏</m:t>
                                      </m:r>
                                      <m:r>
                                        <a:rPr lang="en-AU" sz="1400" b="1" i="1" smtClean="0">
                                          <a:solidFill>
                                            <a:schemeClr val="accent6"/>
                                          </a:solidFill>
                                          <a:latin typeface="Cambria Math" panose="02040503050406030204" pitchFamily="18" charset="0"/>
                                        </a:rPr>
                                        <m:t>(</m:t>
                                      </m:r>
                                      <m:r>
                                        <m:rPr>
                                          <m:nor/>
                                        </m:rPr>
                                        <a:rPr lang="en-AU" sz="1400" dirty="0">
                                          <a:solidFill>
                                            <a:schemeClr val="accent6"/>
                                          </a:solidFill>
                                        </a:rPr>
                                        <m:t>−</m:t>
                                      </m:r>
                                      <m:r>
                                        <m:rPr>
                                          <m:nor/>
                                        </m:rPr>
                                        <a:rPr lang="en-AU" sz="1400" dirty="0">
                                          <a:solidFill>
                                            <a:schemeClr val="accent6"/>
                                          </a:solidFill>
                                        </a:rPr>
                                        <m:t>pi</m:t>
                                      </m:r>
                                      <m:r>
                                        <m:rPr>
                                          <m:nor/>
                                        </m:rPr>
                                        <a:rPr lang="en-AU" sz="1400" dirty="0">
                                          <a:solidFill>
                                            <a:schemeClr val="accent6"/>
                                          </a:solidFill>
                                        </a:rPr>
                                        <m:t>/2 </m:t>
                                      </m:r>
                                      <m:r>
                                        <a:rPr lang="en-AU" sz="1400" b="1" i="1" smtClean="0">
                                          <a:solidFill>
                                            <a:schemeClr val="tx1"/>
                                          </a:solidFill>
                                          <a:latin typeface="Cambria Math" panose="02040503050406030204" pitchFamily="18" charset="0"/>
                                        </a:rPr>
                                        <m:t>)</m:t>
                                      </m:r>
                                    </m:e>
                                  </m:mr>
                                </m:m>
                              </m:e>
                            </m:mr>
                            <m:mr>
                              <m:e>
                                <m:m>
                                  <m:mPr>
                                    <m:mcs>
                                      <m:mc>
                                        <m:mcPr>
                                          <m:count m:val="2"/>
                                          <m:mcJc m:val="center"/>
                                        </m:mcPr>
                                      </m:mc>
                                    </m:mcs>
                                    <m:ctrlPr>
                                      <a:rPr lang="en-AU" sz="1400" b="1" i="1" smtClean="0">
                                        <a:solidFill>
                                          <a:schemeClr val="tx1"/>
                                        </a:solidFill>
                                        <a:latin typeface="Cambria Math" panose="02040503050406030204" pitchFamily="18" charset="0"/>
                                      </a:rPr>
                                    </m:ctrlPr>
                                  </m:mPr>
                                  <m:mr>
                                    <m:e>
                                      <m:r>
                                        <m:rPr>
                                          <m:brk m:alnAt="7"/>
                                        </m:rPr>
                                        <a:rPr lang="en-AU" sz="1400" b="1" i="1" smtClean="0">
                                          <a:solidFill>
                                            <a:schemeClr val="tx1"/>
                                          </a:solidFill>
                                          <a:latin typeface="Cambria Math" panose="02040503050406030204" pitchFamily="18" charset="0"/>
                                        </a:rPr>
                                        <m:t>𝟎</m:t>
                                      </m:r>
                                    </m:e>
                                    <m:e>
                                      <m:r>
                                        <a:rPr lang="en-AU" sz="1400" b="1" i="1" smtClean="0">
                                          <a:solidFill>
                                            <a:schemeClr val="tx1"/>
                                          </a:solidFill>
                                          <a:latin typeface="Cambria Math" panose="02040503050406030204" pitchFamily="18" charset="0"/>
                                        </a:rPr>
                                        <m:t>𝒔𝒊𝒏</m:t>
                                      </m:r>
                                      <m:r>
                                        <a:rPr lang="en-AU" sz="1400" b="1" i="1" smtClean="0">
                                          <a:solidFill>
                                            <a:schemeClr val="accent3"/>
                                          </a:solidFill>
                                          <a:latin typeface="Cambria Math" panose="02040503050406030204" pitchFamily="18" charset="0"/>
                                        </a:rPr>
                                        <m:t>(</m:t>
                                      </m:r>
                                      <m:r>
                                        <a:rPr lang="en-AU" sz="1400" b="1" i="1" smtClean="0">
                                          <a:solidFill>
                                            <a:schemeClr val="accent3"/>
                                          </a:solidFill>
                                          <a:latin typeface="Cambria Math" panose="02040503050406030204" pitchFamily="18" charset="0"/>
                                        </a:rPr>
                                        <m:t>𝟎</m:t>
                                      </m:r>
                                      <m:r>
                                        <a:rPr lang="en-AU" sz="1400" b="1" i="1" smtClean="0">
                                          <a:solidFill>
                                            <a:schemeClr val="accent3"/>
                                          </a:solidFill>
                                          <a:latin typeface="Cambria Math" panose="02040503050406030204" pitchFamily="18" charset="0"/>
                                        </a:rPr>
                                        <m:t>)</m:t>
                                      </m:r>
                                    </m:e>
                                  </m:mr>
                                  <m:mr>
                                    <m:e>
                                      <m:r>
                                        <a:rPr lang="en-AU" sz="1400" b="1" i="1" smtClean="0">
                                          <a:solidFill>
                                            <a:schemeClr val="tx1"/>
                                          </a:solidFill>
                                          <a:latin typeface="Cambria Math" panose="02040503050406030204" pitchFamily="18" charset="0"/>
                                        </a:rPr>
                                        <m:t>𝟎</m:t>
                                      </m:r>
                                    </m:e>
                                    <m:e>
                                      <m:r>
                                        <a:rPr lang="en-AU" sz="1400" b="1" i="1" smtClean="0">
                                          <a:solidFill>
                                            <a:schemeClr val="tx1"/>
                                          </a:solidFill>
                                          <a:latin typeface="Cambria Math" panose="02040503050406030204" pitchFamily="18" charset="0"/>
                                        </a:rPr>
                                        <m:t>𝟎</m:t>
                                      </m:r>
                                    </m:e>
                                  </m:mr>
                                </m:m>
                              </m:e>
                              <m:e>
                                <m:m>
                                  <m:mPr>
                                    <m:mcs>
                                      <m:mc>
                                        <m:mcPr>
                                          <m:count m:val="2"/>
                                          <m:mcJc m:val="center"/>
                                        </m:mcPr>
                                      </m:mc>
                                    </m:mcs>
                                    <m:ctrlPr>
                                      <a:rPr lang="en-AU" sz="1400" b="1" i="1" smtClean="0">
                                        <a:solidFill>
                                          <a:schemeClr val="tx1"/>
                                        </a:solidFill>
                                        <a:latin typeface="Cambria Math" panose="02040503050406030204" pitchFamily="18" charset="0"/>
                                      </a:rPr>
                                    </m:ctrlPr>
                                  </m:mPr>
                                  <m:mr>
                                    <m:e>
                                      <m:r>
                                        <m:rPr>
                                          <m:brk m:alnAt="7"/>
                                        </m:rPr>
                                        <a:rPr lang="en-AU" sz="1400" b="1" i="1" smtClean="0">
                                          <a:solidFill>
                                            <a:schemeClr val="tx1"/>
                                          </a:solidFill>
                                          <a:latin typeface="Cambria Math" panose="02040503050406030204" pitchFamily="18" charset="0"/>
                                        </a:rPr>
                                        <m:t>𝒄</m:t>
                                      </m:r>
                                      <m:r>
                                        <a:rPr lang="en-AU" sz="1400" b="1" i="1" smtClean="0">
                                          <a:solidFill>
                                            <a:schemeClr val="tx1"/>
                                          </a:solidFill>
                                          <a:latin typeface="Cambria Math" panose="02040503050406030204" pitchFamily="18" charset="0"/>
                                        </a:rPr>
                                        <m:t>𝒐𝒔</m:t>
                                      </m:r>
                                      <m:r>
                                        <a:rPr lang="en-AU" sz="1400" b="1" i="1" smtClean="0">
                                          <a:solidFill>
                                            <a:schemeClr val="accent3"/>
                                          </a:solidFill>
                                          <a:latin typeface="Cambria Math" panose="02040503050406030204" pitchFamily="18" charset="0"/>
                                        </a:rPr>
                                        <m:t>(</m:t>
                                      </m:r>
                                      <m:r>
                                        <a:rPr lang="en-AU" sz="1400" b="1" i="1" smtClean="0">
                                          <a:solidFill>
                                            <a:schemeClr val="accent3"/>
                                          </a:solidFill>
                                          <a:latin typeface="Cambria Math" panose="02040503050406030204" pitchFamily="18" charset="0"/>
                                        </a:rPr>
                                        <m:t>𝟎</m:t>
                                      </m:r>
                                      <m:r>
                                        <a:rPr lang="en-AU" sz="1400" b="1" i="1" smtClean="0">
                                          <a:solidFill>
                                            <a:schemeClr val="accent3"/>
                                          </a:solidFill>
                                          <a:latin typeface="Cambria Math" panose="02040503050406030204" pitchFamily="18" charset="0"/>
                                        </a:rPr>
                                        <m:t>)</m:t>
                                      </m:r>
                                    </m:e>
                                    <m:e>
                                      <m:r>
                                        <a:rPr lang="en-AU" sz="1400" b="1" i="1" smtClean="0">
                                          <a:solidFill>
                                            <a:schemeClr val="accent5"/>
                                          </a:solidFill>
                                          <a:latin typeface="Cambria Math" panose="02040503050406030204" pitchFamily="18" charset="0"/>
                                        </a:rPr>
                                        <m:t>𝟎</m:t>
                                      </m:r>
                                    </m:e>
                                  </m:mr>
                                  <m:mr>
                                    <m:e>
                                      <m:r>
                                        <a:rPr lang="en-AU" sz="1400" b="1" i="1" smtClean="0">
                                          <a:solidFill>
                                            <a:schemeClr val="tx1"/>
                                          </a:solidFill>
                                          <a:latin typeface="Cambria Math" panose="02040503050406030204" pitchFamily="18" charset="0"/>
                                        </a:rPr>
                                        <m:t>𝟎</m:t>
                                      </m:r>
                                    </m:e>
                                    <m:e>
                                      <m:r>
                                        <a:rPr lang="en-AU" sz="1400" b="1" i="1" smtClean="0">
                                          <a:solidFill>
                                            <a:schemeClr val="tx1"/>
                                          </a:solidFill>
                                          <a:latin typeface="Cambria Math" panose="02040503050406030204" pitchFamily="18" charset="0"/>
                                        </a:rPr>
                                        <m:t>𝟏</m:t>
                                      </m:r>
                                    </m:e>
                                  </m:mr>
                                </m:m>
                              </m:e>
                            </m:mr>
                          </m:m>
                        </m:e>
                      </m:d>
                    </m:oMath>
                  </m:oMathPara>
                </a14:m>
                <a:endParaRPr lang="en-AU" b="1" dirty="0"/>
              </a:p>
            </p:txBody>
          </p:sp>
        </mc:Choice>
        <mc:Fallback xmlns="">
          <p:sp>
            <p:nvSpPr>
              <p:cNvPr id="10" name="TextBox 9">
                <a:extLst>
                  <a:ext uri="{FF2B5EF4-FFF2-40B4-BE49-F238E27FC236}">
                    <a16:creationId xmlns:a16="http://schemas.microsoft.com/office/drawing/2014/main" id="{1297FABA-6F46-5414-2EC1-4463B89F9B8F}"/>
                  </a:ext>
                </a:extLst>
              </p:cNvPr>
              <p:cNvSpPr txBox="1">
                <a:spLocks noRot="1" noChangeAspect="1" noMove="1" noResize="1" noEditPoints="1" noAdjustHandles="1" noChangeArrowheads="1" noChangeShapeType="1" noTextEdit="1"/>
              </p:cNvSpPr>
              <p:nvPr/>
            </p:nvSpPr>
            <p:spPr>
              <a:xfrm>
                <a:off x="5258202" y="1694423"/>
                <a:ext cx="6543654" cy="927370"/>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4F22243-C74D-2BD9-1C10-329A9E5F7DB1}"/>
                  </a:ext>
                </a:extLst>
              </p:cNvPr>
              <p:cNvSpPr txBox="1"/>
              <p:nvPr/>
            </p:nvSpPr>
            <p:spPr>
              <a:xfrm>
                <a:off x="5096255" y="3402672"/>
                <a:ext cx="6781398" cy="9273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AU" sz="1400" b="1" i="1" smtClean="0">
                              <a:solidFill>
                                <a:schemeClr val="tx1"/>
                              </a:solidFill>
                              <a:latin typeface="Cambria Math" panose="02040503050406030204" pitchFamily="18" charset="0"/>
                            </a:rPr>
                          </m:ctrlPr>
                        </m:sSubPr>
                        <m:e>
                          <m:sPre>
                            <m:sPrePr>
                              <m:ctrlPr>
                                <a:rPr lang="en-AU" sz="1400" b="1" i="1" smtClean="0">
                                  <a:solidFill>
                                    <a:schemeClr val="tx1"/>
                                  </a:solidFill>
                                  <a:latin typeface="Cambria Math" panose="02040503050406030204" pitchFamily="18" charset="0"/>
                                </a:rPr>
                              </m:ctrlPr>
                            </m:sPrePr>
                            <m:sub/>
                            <m:sup>
                              <m:r>
                                <a:rPr lang="en-AU" sz="1400" b="1" i="1" smtClean="0">
                                  <a:solidFill>
                                    <a:schemeClr val="tx1"/>
                                  </a:solidFill>
                                  <a:latin typeface="Cambria Math" panose="02040503050406030204" pitchFamily="18" charset="0"/>
                                </a:rPr>
                                <m:t>𝟐</m:t>
                              </m:r>
                            </m:sup>
                            <m:e>
                              <m:r>
                                <a:rPr lang="en-AU" sz="1400" b="1" i="1" smtClean="0">
                                  <a:solidFill>
                                    <a:schemeClr val="tx1"/>
                                  </a:solidFill>
                                  <a:latin typeface="Cambria Math" panose="02040503050406030204" pitchFamily="18" charset="0"/>
                                </a:rPr>
                                <m:t>𝑻</m:t>
                              </m:r>
                            </m:e>
                          </m:sPre>
                        </m:e>
                        <m:sub>
                          <m:r>
                            <a:rPr lang="en-AU" sz="1400" b="1" i="1" smtClean="0">
                              <a:solidFill>
                                <a:schemeClr val="tx1"/>
                              </a:solidFill>
                              <a:latin typeface="Cambria Math" panose="02040503050406030204" pitchFamily="18" charset="0"/>
                            </a:rPr>
                            <m:t>𝟑</m:t>
                          </m:r>
                        </m:sub>
                      </m:sSub>
                      <m:r>
                        <a:rPr lang="en-AU" sz="1400" b="1" i="1" smtClean="0">
                          <a:solidFill>
                            <a:schemeClr val="tx1"/>
                          </a:solidFill>
                          <a:latin typeface="Cambria Math" panose="02040503050406030204" pitchFamily="18" charset="0"/>
                        </a:rPr>
                        <m:t>=</m:t>
                      </m:r>
                      <m:d>
                        <m:dPr>
                          <m:ctrlPr>
                            <a:rPr lang="en-AU" sz="1400" b="1" i="1" smtClean="0">
                              <a:solidFill>
                                <a:schemeClr val="tx1"/>
                              </a:solidFill>
                              <a:latin typeface="Cambria Math" panose="02040503050406030204" pitchFamily="18" charset="0"/>
                            </a:rPr>
                          </m:ctrlPr>
                        </m:dPr>
                        <m:e>
                          <m:m>
                            <m:mPr>
                              <m:mcs>
                                <m:mc>
                                  <m:mcPr>
                                    <m:count m:val="2"/>
                                    <m:mcJc m:val="center"/>
                                  </m:mcPr>
                                </m:mc>
                              </m:mcs>
                              <m:ctrlPr>
                                <a:rPr lang="en-AU" sz="1400" b="1" i="1" smtClean="0">
                                  <a:solidFill>
                                    <a:schemeClr val="tx1"/>
                                  </a:solidFill>
                                  <a:latin typeface="Cambria Math" panose="02040503050406030204" pitchFamily="18" charset="0"/>
                                </a:rPr>
                              </m:ctrlPr>
                            </m:mPr>
                            <m:mr>
                              <m:e>
                                <m:m>
                                  <m:mPr>
                                    <m:mcs>
                                      <m:mc>
                                        <m:mcPr>
                                          <m:count m:val="2"/>
                                          <m:mcJc m:val="center"/>
                                        </m:mcPr>
                                      </m:mc>
                                    </m:mcs>
                                    <m:ctrlPr>
                                      <a:rPr lang="en-AU" sz="1400" b="1" i="1" smtClean="0">
                                        <a:solidFill>
                                          <a:schemeClr val="tx1"/>
                                        </a:solidFill>
                                        <a:latin typeface="Cambria Math" panose="02040503050406030204" pitchFamily="18" charset="0"/>
                                      </a:rPr>
                                    </m:ctrlPr>
                                  </m:mPr>
                                  <m:mr>
                                    <m:e>
                                      <m:r>
                                        <m:rPr>
                                          <m:brk m:alnAt="7"/>
                                        </m:rPr>
                                        <a:rPr lang="en-AU" sz="1400" b="1" i="1" smtClean="0">
                                          <a:solidFill>
                                            <a:schemeClr val="tx1"/>
                                          </a:solidFill>
                                          <a:latin typeface="Cambria Math" panose="02040503050406030204" pitchFamily="18" charset="0"/>
                                        </a:rPr>
                                        <m:t>𝒄</m:t>
                                      </m:r>
                                      <m:r>
                                        <a:rPr lang="en-AU" sz="1400" b="1" i="1" smtClean="0">
                                          <a:solidFill>
                                            <a:schemeClr val="tx1"/>
                                          </a:solidFill>
                                          <a:latin typeface="Cambria Math" panose="02040503050406030204" pitchFamily="18" charset="0"/>
                                        </a:rPr>
                                        <m:t>𝒐𝒔</m:t>
                                      </m:r>
                                      <m:r>
                                        <a:rPr lang="en-AU" sz="1400" b="1" i="1" smtClean="0">
                                          <a:solidFill>
                                            <a:schemeClr val="accent2"/>
                                          </a:solidFill>
                                          <a:latin typeface="Cambria Math" panose="02040503050406030204" pitchFamily="18" charset="0"/>
                                        </a:rPr>
                                        <m:t>(</m:t>
                                      </m:r>
                                      <m:r>
                                        <m:rPr>
                                          <m:nor/>
                                        </m:rPr>
                                        <a:rPr lang="en-AU" sz="1400" dirty="0">
                                          <a:solidFill>
                                            <a:schemeClr val="accent2"/>
                                          </a:solidFill>
                                        </a:rPr>
                                        <m:t>pi</m:t>
                                      </m:r>
                                      <m:r>
                                        <m:rPr>
                                          <m:nor/>
                                        </m:rPr>
                                        <a:rPr lang="en-AU" sz="1400" dirty="0">
                                          <a:solidFill>
                                            <a:schemeClr val="accent2"/>
                                          </a:solidFill>
                                        </a:rPr>
                                        <m:t>/2 </m:t>
                                      </m:r>
                                      <m:r>
                                        <a:rPr lang="en-AU" sz="1400" b="1" i="1" smtClean="0">
                                          <a:solidFill>
                                            <a:schemeClr val="accent2"/>
                                          </a:solidFill>
                                          <a:latin typeface="Cambria Math" panose="02040503050406030204" pitchFamily="18" charset="0"/>
                                        </a:rPr>
                                        <m:t>)</m:t>
                                      </m:r>
                                    </m:e>
                                    <m:e>
                                      <m:r>
                                        <a:rPr lang="en-AU" sz="1400" b="1" i="1" smtClean="0">
                                          <a:solidFill>
                                            <a:schemeClr val="tx1"/>
                                          </a:solidFill>
                                          <a:latin typeface="Cambria Math" panose="02040503050406030204" pitchFamily="18" charset="0"/>
                                        </a:rPr>
                                        <m:t>−</m:t>
                                      </m:r>
                                      <m:r>
                                        <a:rPr lang="en-AU" sz="1400" b="1" i="1" smtClean="0">
                                          <a:solidFill>
                                            <a:schemeClr val="tx1"/>
                                          </a:solidFill>
                                          <a:latin typeface="Cambria Math" panose="02040503050406030204" pitchFamily="18" charset="0"/>
                                        </a:rPr>
                                        <m:t>𝒔𝒊𝒏</m:t>
                                      </m:r>
                                      <m:d>
                                        <m:dPr>
                                          <m:ctrlPr>
                                            <a:rPr lang="en-AU" sz="1400" b="1" i="1" smtClean="0">
                                              <a:solidFill>
                                                <a:schemeClr val="accent2"/>
                                              </a:solidFill>
                                              <a:latin typeface="Cambria Math" panose="02040503050406030204" pitchFamily="18" charset="0"/>
                                            </a:rPr>
                                          </m:ctrlPr>
                                        </m:dPr>
                                        <m:e>
                                          <m:r>
                                            <m:rPr>
                                              <m:nor/>
                                            </m:rPr>
                                            <a:rPr lang="en-AU" sz="1400" dirty="0">
                                              <a:solidFill>
                                                <a:schemeClr val="accent2"/>
                                              </a:solidFill>
                                            </a:rPr>
                                            <m:t>pi</m:t>
                                          </m:r>
                                          <m:r>
                                            <m:rPr>
                                              <m:nor/>
                                            </m:rPr>
                                            <a:rPr lang="en-AU" sz="1400" dirty="0">
                                              <a:solidFill>
                                                <a:schemeClr val="accent2"/>
                                              </a:solidFill>
                                            </a:rPr>
                                            <m:t>/2 </m:t>
                                          </m:r>
                                        </m:e>
                                      </m:d>
                                      <m:r>
                                        <a:rPr lang="en-AU" sz="1400" b="1" i="1" smtClean="0">
                                          <a:solidFill>
                                            <a:schemeClr val="tx1"/>
                                          </a:solidFill>
                                          <a:latin typeface="Cambria Math" panose="02040503050406030204" pitchFamily="18" charset="0"/>
                                        </a:rPr>
                                        <m:t>𝒄𝒐𝒔</m:t>
                                      </m:r>
                                      <m:r>
                                        <a:rPr lang="en-AU" sz="1400" b="1" i="1" smtClean="0">
                                          <a:solidFill>
                                            <a:srgbClr val="92D050"/>
                                          </a:solidFill>
                                          <a:latin typeface="Cambria Math" panose="02040503050406030204" pitchFamily="18" charset="0"/>
                                        </a:rPr>
                                        <m:t>(</m:t>
                                      </m:r>
                                      <m:r>
                                        <a:rPr lang="en-AU" sz="1400" b="1" i="1" smtClean="0">
                                          <a:solidFill>
                                            <a:srgbClr val="92D050"/>
                                          </a:solidFill>
                                          <a:latin typeface="Cambria Math" panose="02040503050406030204" pitchFamily="18" charset="0"/>
                                        </a:rPr>
                                        <m:t>𝟎</m:t>
                                      </m:r>
                                      <m:r>
                                        <a:rPr lang="en-AU" sz="1400" b="1" i="1" smtClean="0">
                                          <a:solidFill>
                                            <a:srgbClr val="92D050"/>
                                          </a:solidFill>
                                          <a:latin typeface="Cambria Math" panose="02040503050406030204" pitchFamily="18" charset="0"/>
                                        </a:rPr>
                                        <m:t>)</m:t>
                                      </m:r>
                                    </m:e>
                                  </m:mr>
                                  <m:mr>
                                    <m:e>
                                      <m:r>
                                        <a:rPr lang="en-AU" sz="1400" b="1" i="1" smtClean="0">
                                          <a:solidFill>
                                            <a:schemeClr val="tx1"/>
                                          </a:solidFill>
                                          <a:latin typeface="Cambria Math" panose="02040503050406030204" pitchFamily="18" charset="0"/>
                                        </a:rPr>
                                        <m:t>𝒔𝒊𝒏</m:t>
                                      </m:r>
                                      <m:r>
                                        <a:rPr lang="en-AU" sz="1400" b="1" i="1" smtClean="0">
                                          <a:solidFill>
                                            <a:schemeClr val="accent2"/>
                                          </a:solidFill>
                                          <a:latin typeface="Cambria Math" panose="02040503050406030204" pitchFamily="18" charset="0"/>
                                        </a:rPr>
                                        <m:t>(</m:t>
                                      </m:r>
                                      <m:r>
                                        <m:rPr>
                                          <m:nor/>
                                        </m:rPr>
                                        <a:rPr lang="en-AU" sz="1400" dirty="0">
                                          <a:solidFill>
                                            <a:schemeClr val="accent2"/>
                                          </a:solidFill>
                                        </a:rPr>
                                        <m:t>pi</m:t>
                                      </m:r>
                                      <m:r>
                                        <m:rPr>
                                          <m:nor/>
                                        </m:rPr>
                                        <a:rPr lang="en-AU" sz="1400" dirty="0">
                                          <a:solidFill>
                                            <a:schemeClr val="accent2"/>
                                          </a:solidFill>
                                        </a:rPr>
                                        <m:t>/2 </m:t>
                                      </m:r>
                                      <m:r>
                                        <a:rPr lang="en-AU" sz="1400" b="1" i="1" smtClean="0">
                                          <a:solidFill>
                                            <a:schemeClr val="accent2"/>
                                          </a:solidFill>
                                          <a:latin typeface="Cambria Math" panose="02040503050406030204" pitchFamily="18" charset="0"/>
                                        </a:rPr>
                                        <m:t>)</m:t>
                                      </m:r>
                                    </m:e>
                                    <m:e>
                                      <m:r>
                                        <a:rPr lang="en-AU" sz="1400" b="1" i="1" smtClean="0">
                                          <a:solidFill>
                                            <a:schemeClr val="tx1"/>
                                          </a:solidFill>
                                          <a:latin typeface="Cambria Math" panose="02040503050406030204" pitchFamily="18" charset="0"/>
                                        </a:rPr>
                                        <m:t>𝒄𝒐𝒔</m:t>
                                      </m:r>
                                      <m:d>
                                        <m:dPr>
                                          <m:ctrlPr>
                                            <a:rPr lang="en-AU" sz="1400" b="1" i="1" smtClean="0">
                                              <a:solidFill>
                                                <a:schemeClr val="accent2"/>
                                              </a:solidFill>
                                              <a:latin typeface="Cambria Math" panose="02040503050406030204" pitchFamily="18" charset="0"/>
                                            </a:rPr>
                                          </m:ctrlPr>
                                        </m:dPr>
                                        <m:e>
                                          <m:r>
                                            <m:rPr>
                                              <m:nor/>
                                            </m:rPr>
                                            <a:rPr lang="en-AU" sz="1400" dirty="0">
                                              <a:solidFill>
                                                <a:schemeClr val="accent2"/>
                                              </a:solidFill>
                                            </a:rPr>
                                            <m:t>pi</m:t>
                                          </m:r>
                                          <m:r>
                                            <m:rPr>
                                              <m:nor/>
                                            </m:rPr>
                                            <a:rPr lang="en-AU" sz="1400" dirty="0">
                                              <a:solidFill>
                                                <a:schemeClr val="accent2"/>
                                              </a:solidFill>
                                            </a:rPr>
                                            <m:t>/2 </m:t>
                                          </m:r>
                                        </m:e>
                                      </m:d>
                                      <m:r>
                                        <a:rPr lang="en-AU" sz="1400" b="1" i="1" smtClean="0">
                                          <a:solidFill>
                                            <a:schemeClr val="tx1"/>
                                          </a:solidFill>
                                          <a:latin typeface="Cambria Math" panose="02040503050406030204" pitchFamily="18" charset="0"/>
                                        </a:rPr>
                                        <m:t>𝒄𝒐𝒔</m:t>
                                      </m:r>
                                      <m:r>
                                        <a:rPr lang="en-AU" sz="1400" b="1" i="1" smtClean="0">
                                          <a:solidFill>
                                            <a:srgbClr val="92D050"/>
                                          </a:solidFill>
                                          <a:latin typeface="Cambria Math" panose="02040503050406030204" pitchFamily="18" charset="0"/>
                                        </a:rPr>
                                        <m:t>(</m:t>
                                      </m:r>
                                      <m:r>
                                        <a:rPr lang="en-AU" sz="1400" b="1" i="1" smtClean="0">
                                          <a:solidFill>
                                            <a:srgbClr val="92D050"/>
                                          </a:solidFill>
                                          <a:latin typeface="Cambria Math" panose="02040503050406030204" pitchFamily="18" charset="0"/>
                                        </a:rPr>
                                        <m:t>𝟎</m:t>
                                      </m:r>
                                      <m:r>
                                        <a:rPr lang="en-AU" sz="1400" b="1" i="1" smtClean="0">
                                          <a:solidFill>
                                            <a:srgbClr val="92D050"/>
                                          </a:solidFill>
                                          <a:latin typeface="Cambria Math" panose="02040503050406030204" pitchFamily="18" charset="0"/>
                                        </a:rPr>
                                        <m:t>)</m:t>
                                      </m:r>
                                    </m:e>
                                  </m:mr>
                                </m:m>
                              </m:e>
                              <m:e>
                                <m:m>
                                  <m:mPr>
                                    <m:mcs>
                                      <m:mc>
                                        <m:mcPr>
                                          <m:count m:val="2"/>
                                          <m:mcJc m:val="center"/>
                                        </m:mcPr>
                                      </m:mc>
                                    </m:mcs>
                                    <m:ctrlPr>
                                      <a:rPr lang="en-AU" sz="1400" b="1" i="1" smtClean="0">
                                        <a:solidFill>
                                          <a:schemeClr val="tx1"/>
                                        </a:solidFill>
                                        <a:latin typeface="Cambria Math" panose="02040503050406030204" pitchFamily="18" charset="0"/>
                                      </a:rPr>
                                    </m:ctrlPr>
                                  </m:mPr>
                                  <m:mr>
                                    <m:e>
                                      <m:r>
                                        <m:rPr>
                                          <m:brk m:alnAt="7"/>
                                        </m:rPr>
                                        <a:rPr lang="en-AU" sz="1400" b="1" i="1" smtClean="0">
                                          <a:solidFill>
                                            <a:schemeClr val="tx1"/>
                                          </a:solidFill>
                                          <a:latin typeface="Cambria Math" panose="02040503050406030204" pitchFamily="18" charset="0"/>
                                        </a:rPr>
                                        <m:t>𝒔</m:t>
                                      </m:r>
                                      <m:r>
                                        <a:rPr lang="en-AU" sz="1400" b="1" i="1" smtClean="0">
                                          <a:solidFill>
                                            <a:schemeClr val="tx1"/>
                                          </a:solidFill>
                                          <a:latin typeface="Cambria Math" panose="02040503050406030204" pitchFamily="18" charset="0"/>
                                        </a:rPr>
                                        <m:t>𝒊𝒏</m:t>
                                      </m:r>
                                      <m:d>
                                        <m:dPr>
                                          <m:ctrlPr>
                                            <a:rPr lang="en-AU" sz="1400" b="1" i="1" smtClean="0">
                                              <a:solidFill>
                                                <a:schemeClr val="accent2"/>
                                              </a:solidFill>
                                              <a:latin typeface="Cambria Math" panose="02040503050406030204" pitchFamily="18" charset="0"/>
                                            </a:rPr>
                                          </m:ctrlPr>
                                        </m:dPr>
                                        <m:e>
                                          <m:r>
                                            <m:rPr>
                                              <m:nor/>
                                            </m:rPr>
                                            <a:rPr lang="en-AU" sz="1400" dirty="0">
                                              <a:solidFill>
                                                <a:schemeClr val="accent2"/>
                                              </a:solidFill>
                                            </a:rPr>
                                            <m:t>pi</m:t>
                                          </m:r>
                                          <m:r>
                                            <m:rPr>
                                              <m:nor/>
                                            </m:rPr>
                                            <a:rPr lang="en-AU" sz="1400" dirty="0">
                                              <a:solidFill>
                                                <a:schemeClr val="accent2"/>
                                              </a:solidFill>
                                            </a:rPr>
                                            <m:t>/2 </m:t>
                                          </m:r>
                                        </m:e>
                                      </m:d>
                                      <m:r>
                                        <m:rPr>
                                          <m:brk m:alnAt="7"/>
                                        </m:rPr>
                                        <a:rPr lang="en-AU" sz="1400" b="1" i="1" smtClean="0">
                                          <a:solidFill>
                                            <a:schemeClr val="tx1"/>
                                          </a:solidFill>
                                          <a:latin typeface="Cambria Math" panose="02040503050406030204" pitchFamily="18" charset="0"/>
                                        </a:rPr>
                                        <m:t>𝒔</m:t>
                                      </m:r>
                                      <m:r>
                                        <a:rPr lang="en-AU" sz="1400" b="1" i="1" smtClean="0">
                                          <a:solidFill>
                                            <a:schemeClr val="tx1"/>
                                          </a:solidFill>
                                          <a:latin typeface="Cambria Math" panose="02040503050406030204" pitchFamily="18" charset="0"/>
                                        </a:rPr>
                                        <m:t>𝒊𝒏</m:t>
                                      </m:r>
                                      <m:r>
                                        <a:rPr lang="en-AU" sz="1400" b="1" i="1" smtClean="0">
                                          <a:solidFill>
                                            <a:srgbClr val="92D050"/>
                                          </a:solidFill>
                                          <a:latin typeface="Cambria Math" panose="02040503050406030204" pitchFamily="18" charset="0"/>
                                        </a:rPr>
                                        <m:t>(</m:t>
                                      </m:r>
                                      <m:r>
                                        <a:rPr lang="en-AU" sz="1400" b="1" i="1" smtClean="0">
                                          <a:solidFill>
                                            <a:srgbClr val="92D050"/>
                                          </a:solidFill>
                                          <a:latin typeface="Cambria Math" panose="02040503050406030204" pitchFamily="18" charset="0"/>
                                        </a:rPr>
                                        <m:t>𝟎</m:t>
                                      </m:r>
                                      <m:r>
                                        <a:rPr lang="en-AU" sz="1400" b="1" i="1" smtClean="0">
                                          <a:solidFill>
                                            <a:srgbClr val="92D050"/>
                                          </a:solidFill>
                                          <a:latin typeface="Cambria Math" panose="02040503050406030204" pitchFamily="18" charset="0"/>
                                        </a:rPr>
                                        <m:t>)</m:t>
                                      </m:r>
                                    </m:e>
                                    <m:e>
                                      <m:r>
                                        <a:rPr lang="en-AU" sz="1400" b="1" i="1" smtClean="0">
                                          <a:solidFill>
                                            <a:schemeClr val="tx2"/>
                                          </a:solidFill>
                                          <a:latin typeface="Cambria Math" panose="02040503050406030204" pitchFamily="18" charset="0"/>
                                        </a:rPr>
                                        <m:t>𝟒</m:t>
                                      </m:r>
                                      <m:r>
                                        <a:rPr lang="en-AU" sz="1400" b="1" i="1" smtClean="0">
                                          <a:solidFill>
                                            <a:schemeClr val="tx1"/>
                                          </a:solidFill>
                                          <a:latin typeface="Cambria Math" panose="02040503050406030204" pitchFamily="18" charset="0"/>
                                        </a:rPr>
                                        <m:t>𝒄𝒐𝒔</m:t>
                                      </m:r>
                                      <m:r>
                                        <a:rPr lang="en-AU" sz="1400" b="1" i="1" smtClean="0">
                                          <a:solidFill>
                                            <a:schemeClr val="accent2"/>
                                          </a:solidFill>
                                          <a:latin typeface="Cambria Math" panose="02040503050406030204" pitchFamily="18" charset="0"/>
                                        </a:rPr>
                                        <m:t>(</m:t>
                                      </m:r>
                                      <m:r>
                                        <m:rPr>
                                          <m:nor/>
                                        </m:rPr>
                                        <a:rPr lang="en-AU" sz="1400" dirty="0">
                                          <a:solidFill>
                                            <a:schemeClr val="accent2"/>
                                          </a:solidFill>
                                        </a:rPr>
                                        <m:t>pi</m:t>
                                      </m:r>
                                      <m:r>
                                        <m:rPr>
                                          <m:nor/>
                                        </m:rPr>
                                        <a:rPr lang="en-AU" sz="1400" dirty="0">
                                          <a:solidFill>
                                            <a:schemeClr val="accent2"/>
                                          </a:solidFill>
                                        </a:rPr>
                                        <m:t>/2 </m:t>
                                      </m:r>
                                      <m:r>
                                        <a:rPr lang="en-AU" sz="1400" b="1" i="1" smtClean="0">
                                          <a:solidFill>
                                            <a:schemeClr val="accent2"/>
                                          </a:solidFill>
                                          <a:latin typeface="Cambria Math" panose="02040503050406030204" pitchFamily="18" charset="0"/>
                                        </a:rPr>
                                        <m:t>)</m:t>
                                      </m:r>
                                    </m:e>
                                  </m:mr>
                                  <m:mr>
                                    <m:e>
                                      <m:r>
                                        <a:rPr lang="en-AU" sz="1400" b="1" i="1" smtClean="0">
                                          <a:solidFill>
                                            <a:schemeClr val="tx1"/>
                                          </a:solidFill>
                                          <a:latin typeface="Cambria Math" panose="02040503050406030204" pitchFamily="18" charset="0"/>
                                        </a:rPr>
                                        <m:t>−</m:t>
                                      </m:r>
                                      <m:r>
                                        <a:rPr lang="en-AU" sz="1400" b="1" i="1" smtClean="0">
                                          <a:solidFill>
                                            <a:schemeClr val="tx1"/>
                                          </a:solidFill>
                                          <a:latin typeface="Cambria Math" panose="02040503050406030204" pitchFamily="18" charset="0"/>
                                        </a:rPr>
                                        <m:t>𝒄𝒐𝒔</m:t>
                                      </m:r>
                                      <m:d>
                                        <m:dPr>
                                          <m:ctrlPr>
                                            <a:rPr lang="en-AU" sz="1400" b="1" i="1" smtClean="0">
                                              <a:solidFill>
                                                <a:schemeClr val="accent2"/>
                                              </a:solidFill>
                                              <a:latin typeface="Cambria Math" panose="02040503050406030204" pitchFamily="18" charset="0"/>
                                            </a:rPr>
                                          </m:ctrlPr>
                                        </m:dPr>
                                        <m:e>
                                          <m:r>
                                            <m:rPr>
                                              <m:nor/>
                                            </m:rPr>
                                            <a:rPr lang="en-AU" sz="1400" dirty="0">
                                              <a:solidFill>
                                                <a:schemeClr val="accent2"/>
                                              </a:solidFill>
                                            </a:rPr>
                                            <m:t>pi</m:t>
                                          </m:r>
                                          <m:r>
                                            <m:rPr>
                                              <m:nor/>
                                            </m:rPr>
                                            <a:rPr lang="en-AU" sz="1400" dirty="0">
                                              <a:solidFill>
                                                <a:schemeClr val="accent2"/>
                                              </a:solidFill>
                                            </a:rPr>
                                            <m:t>/2 </m:t>
                                          </m:r>
                                        </m:e>
                                      </m:d>
                                      <m:r>
                                        <a:rPr lang="en-AU" sz="1400" b="1" i="1" smtClean="0">
                                          <a:solidFill>
                                            <a:schemeClr val="tx1"/>
                                          </a:solidFill>
                                          <a:latin typeface="Cambria Math" panose="02040503050406030204" pitchFamily="18" charset="0"/>
                                        </a:rPr>
                                        <m:t>𝒔𝒊𝒏</m:t>
                                      </m:r>
                                      <m:r>
                                        <a:rPr lang="en-AU" sz="1400" b="1" i="1" smtClean="0">
                                          <a:solidFill>
                                            <a:srgbClr val="92D050"/>
                                          </a:solidFill>
                                          <a:latin typeface="Cambria Math" panose="02040503050406030204" pitchFamily="18" charset="0"/>
                                        </a:rPr>
                                        <m:t>(</m:t>
                                      </m:r>
                                      <m:r>
                                        <a:rPr lang="en-AU" sz="1400" b="1" i="1" smtClean="0">
                                          <a:solidFill>
                                            <a:srgbClr val="92D050"/>
                                          </a:solidFill>
                                          <a:latin typeface="Cambria Math" panose="02040503050406030204" pitchFamily="18" charset="0"/>
                                        </a:rPr>
                                        <m:t>𝟎</m:t>
                                      </m:r>
                                      <m:r>
                                        <a:rPr lang="en-AU" sz="1400" b="1" i="1" smtClean="0">
                                          <a:solidFill>
                                            <a:srgbClr val="92D050"/>
                                          </a:solidFill>
                                          <a:latin typeface="Cambria Math" panose="02040503050406030204" pitchFamily="18" charset="0"/>
                                        </a:rPr>
                                        <m:t>)</m:t>
                                      </m:r>
                                    </m:e>
                                    <m:e>
                                      <m:r>
                                        <a:rPr lang="en-AU" sz="1400" b="1" i="1" smtClean="0">
                                          <a:solidFill>
                                            <a:schemeClr val="tx2"/>
                                          </a:solidFill>
                                          <a:latin typeface="Cambria Math" panose="02040503050406030204" pitchFamily="18" charset="0"/>
                                        </a:rPr>
                                        <m:t>𝟒</m:t>
                                      </m:r>
                                      <m:r>
                                        <a:rPr lang="en-AU" sz="1400" b="1" i="1" smtClean="0">
                                          <a:solidFill>
                                            <a:schemeClr val="tx1"/>
                                          </a:solidFill>
                                          <a:latin typeface="Cambria Math" panose="02040503050406030204" pitchFamily="18" charset="0"/>
                                        </a:rPr>
                                        <m:t>𝒔𝒊𝒏</m:t>
                                      </m:r>
                                      <m:r>
                                        <a:rPr lang="en-AU" sz="1400" b="1" i="1" smtClean="0">
                                          <a:solidFill>
                                            <a:schemeClr val="accent2"/>
                                          </a:solidFill>
                                          <a:latin typeface="Cambria Math" panose="02040503050406030204" pitchFamily="18" charset="0"/>
                                        </a:rPr>
                                        <m:t>(</m:t>
                                      </m:r>
                                      <m:r>
                                        <m:rPr>
                                          <m:nor/>
                                        </m:rPr>
                                        <a:rPr lang="en-AU" sz="1400" dirty="0">
                                          <a:solidFill>
                                            <a:schemeClr val="accent2"/>
                                          </a:solidFill>
                                        </a:rPr>
                                        <m:t>pi</m:t>
                                      </m:r>
                                      <m:r>
                                        <m:rPr>
                                          <m:nor/>
                                        </m:rPr>
                                        <a:rPr lang="en-AU" sz="1400" dirty="0">
                                          <a:solidFill>
                                            <a:schemeClr val="accent2"/>
                                          </a:solidFill>
                                        </a:rPr>
                                        <m:t>/2 </m:t>
                                      </m:r>
                                      <m:r>
                                        <a:rPr lang="en-AU" sz="1400" b="1" i="1" smtClean="0">
                                          <a:solidFill>
                                            <a:schemeClr val="tx1"/>
                                          </a:solidFill>
                                          <a:latin typeface="Cambria Math" panose="02040503050406030204" pitchFamily="18" charset="0"/>
                                        </a:rPr>
                                        <m:t>)</m:t>
                                      </m:r>
                                    </m:e>
                                  </m:mr>
                                </m:m>
                              </m:e>
                            </m:mr>
                            <m:mr>
                              <m:e>
                                <m:m>
                                  <m:mPr>
                                    <m:mcs>
                                      <m:mc>
                                        <m:mcPr>
                                          <m:count m:val="2"/>
                                          <m:mcJc m:val="center"/>
                                        </m:mcPr>
                                      </m:mc>
                                    </m:mcs>
                                    <m:ctrlPr>
                                      <a:rPr lang="en-AU" sz="1400" b="1" i="1" smtClean="0">
                                        <a:solidFill>
                                          <a:schemeClr val="tx1"/>
                                        </a:solidFill>
                                        <a:latin typeface="Cambria Math" panose="02040503050406030204" pitchFamily="18" charset="0"/>
                                      </a:rPr>
                                    </m:ctrlPr>
                                  </m:mPr>
                                  <m:mr>
                                    <m:e>
                                      <m:r>
                                        <m:rPr>
                                          <m:brk m:alnAt="7"/>
                                        </m:rPr>
                                        <a:rPr lang="en-AU" sz="1400" b="1" i="1" smtClean="0">
                                          <a:solidFill>
                                            <a:schemeClr val="tx1"/>
                                          </a:solidFill>
                                          <a:latin typeface="Cambria Math" panose="02040503050406030204" pitchFamily="18" charset="0"/>
                                        </a:rPr>
                                        <m:t>𝟎</m:t>
                                      </m:r>
                                    </m:e>
                                    <m:e>
                                      <m:r>
                                        <a:rPr lang="en-AU" sz="1400" b="1" i="1" smtClean="0">
                                          <a:solidFill>
                                            <a:schemeClr val="tx1"/>
                                          </a:solidFill>
                                          <a:latin typeface="Cambria Math" panose="02040503050406030204" pitchFamily="18" charset="0"/>
                                        </a:rPr>
                                        <m:t>𝒔𝒊𝒏</m:t>
                                      </m:r>
                                      <m:r>
                                        <a:rPr lang="en-AU" sz="1400" b="1" i="1" smtClean="0">
                                          <a:solidFill>
                                            <a:srgbClr val="92D050"/>
                                          </a:solidFill>
                                          <a:latin typeface="Cambria Math" panose="02040503050406030204" pitchFamily="18" charset="0"/>
                                        </a:rPr>
                                        <m:t>(</m:t>
                                      </m:r>
                                      <m:r>
                                        <a:rPr lang="en-AU" sz="1400" b="1" i="1" smtClean="0">
                                          <a:solidFill>
                                            <a:srgbClr val="92D050"/>
                                          </a:solidFill>
                                          <a:latin typeface="Cambria Math" panose="02040503050406030204" pitchFamily="18" charset="0"/>
                                        </a:rPr>
                                        <m:t>𝟎</m:t>
                                      </m:r>
                                      <m:r>
                                        <a:rPr lang="en-AU" sz="1400" b="1" i="1" smtClean="0">
                                          <a:solidFill>
                                            <a:srgbClr val="92D050"/>
                                          </a:solidFill>
                                          <a:latin typeface="Cambria Math" panose="02040503050406030204" pitchFamily="18" charset="0"/>
                                        </a:rPr>
                                        <m:t>)</m:t>
                                      </m:r>
                                    </m:e>
                                  </m:mr>
                                  <m:mr>
                                    <m:e>
                                      <m:r>
                                        <a:rPr lang="en-AU" sz="1400" b="1" i="1" smtClean="0">
                                          <a:solidFill>
                                            <a:schemeClr val="tx1"/>
                                          </a:solidFill>
                                          <a:latin typeface="Cambria Math" panose="02040503050406030204" pitchFamily="18" charset="0"/>
                                        </a:rPr>
                                        <m:t>𝟎</m:t>
                                      </m:r>
                                    </m:e>
                                    <m:e>
                                      <m:r>
                                        <a:rPr lang="en-AU" sz="1400" b="1" i="1" smtClean="0">
                                          <a:solidFill>
                                            <a:schemeClr val="tx1"/>
                                          </a:solidFill>
                                          <a:latin typeface="Cambria Math" panose="02040503050406030204" pitchFamily="18" charset="0"/>
                                        </a:rPr>
                                        <m:t>𝟎</m:t>
                                      </m:r>
                                    </m:e>
                                  </m:mr>
                                </m:m>
                              </m:e>
                              <m:e>
                                <m:m>
                                  <m:mPr>
                                    <m:mcs>
                                      <m:mc>
                                        <m:mcPr>
                                          <m:count m:val="2"/>
                                          <m:mcJc m:val="center"/>
                                        </m:mcPr>
                                      </m:mc>
                                    </m:mcs>
                                    <m:ctrlPr>
                                      <a:rPr lang="en-AU" sz="1400" b="1" i="1" smtClean="0">
                                        <a:solidFill>
                                          <a:schemeClr val="tx1"/>
                                        </a:solidFill>
                                        <a:latin typeface="Cambria Math" panose="02040503050406030204" pitchFamily="18" charset="0"/>
                                      </a:rPr>
                                    </m:ctrlPr>
                                  </m:mPr>
                                  <m:mr>
                                    <m:e>
                                      <m:r>
                                        <m:rPr>
                                          <m:brk m:alnAt="7"/>
                                        </m:rPr>
                                        <a:rPr lang="en-AU" sz="1400" b="1" i="1" smtClean="0">
                                          <a:solidFill>
                                            <a:schemeClr val="tx1"/>
                                          </a:solidFill>
                                          <a:latin typeface="Cambria Math" panose="02040503050406030204" pitchFamily="18" charset="0"/>
                                        </a:rPr>
                                        <m:t>𝒄</m:t>
                                      </m:r>
                                      <m:r>
                                        <a:rPr lang="en-AU" sz="1400" b="1" i="1" smtClean="0">
                                          <a:solidFill>
                                            <a:schemeClr val="tx1"/>
                                          </a:solidFill>
                                          <a:latin typeface="Cambria Math" panose="02040503050406030204" pitchFamily="18" charset="0"/>
                                        </a:rPr>
                                        <m:t>𝒐𝒔</m:t>
                                      </m:r>
                                      <m:r>
                                        <a:rPr lang="en-AU" sz="1400" b="1" i="1" smtClean="0">
                                          <a:solidFill>
                                            <a:srgbClr val="92D050"/>
                                          </a:solidFill>
                                          <a:latin typeface="Cambria Math" panose="02040503050406030204" pitchFamily="18" charset="0"/>
                                        </a:rPr>
                                        <m:t>(</m:t>
                                      </m:r>
                                      <m:r>
                                        <a:rPr lang="en-AU" sz="1400" b="1" i="1" smtClean="0">
                                          <a:solidFill>
                                            <a:srgbClr val="92D050"/>
                                          </a:solidFill>
                                          <a:latin typeface="Cambria Math" panose="02040503050406030204" pitchFamily="18" charset="0"/>
                                        </a:rPr>
                                        <m:t>𝟎</m:t>
                                      </m:r>
                                      <m:r>
                                        <a:rPr lang="en-AU" sz="1400" b="1" i="1" smtClean="0">
                                          <a:solidFill>
                                            <a:srgbClr val="92D050"/>
                                          </a:solidFill>
                                          <a:latin typeface="Cambria Math" panose="02040503050406030204" pitchFamily="18" charset="0"/>
                                        </a:rPr>
                                        <m:t>)</m:t>
                                      </m:r>
                                    </m:e>
                                    <m:e>
                                      <m:r>
                                        <a:rPr lang="en-AU" sz="1400" b="1" i="1" smtClean="0">
                                          <a:solidFill>
                                            <a:schemeClr val="accent1"/>
                                          </a:solidFill>
                                          <a:latin typeface="Cambria Math" panose="02040503050406030204" pitchFamily="18" charset="0"/>
                                        </a:rPr>
                                        <m:t>𝟎</m:t>
                                      </m:r>
                                    </m:e>
                                  </m:mr>
                                  <m:mr>
                                    <m:e>
                                      <m:r>
                                        <a:rPr lang="en-AU" sz="1400" b="1" i="1" smtClean="0">
                                          <a:solidFill>
                                            <a:schemeClr val="tx1"/>
                                          </a:solidFill>
                                          <a:latin typeface="Cambria Math" panose="02040503050406030204" pitchFamily="18" charset="0"/>
                                        </a:rPr>
                                        <m:t>𝟎</m:t>
                                      </m:r>
                                    </m:e>
                                    <m:e>
                                      <m:r>
                                        <a:rPr lang="en-AU" sz="1400" b="1" i="1" smtClean="0">
                                          <a:solidFill>
                                            <a:schemeClr val="tx1"/>
                                          </a:solidFill>
                                          <a:latin typeface="Cambria Math" panose="02040503050406030204" pitchFamily="18" charset="0"/>
                                        </a:rPr>
                                        <m:t>𝟏</m:t>
                                      </m:r>
                                    </m:e>
                                  </m:mr>
                                </m:m>
                              </m:e>
                            </m:mr>
                          </m:m>
                        </m:e>
                      </m:d>
                    </m:oMath>
                  </m:oMathPara>
                </a14:m>
                <a:endParaRPr lang="en-AU" b="1" dirty="0"/>
              </a:p>
            </p:txBody>
          </p:sp>
        </mc:Choice>
        <mc:Fallback xmlns="">
          <p:sp>
            <p:nvSpPr>
              <p:cNvPr id="9" name="TextBox 8">
                <a:extLst>
                  <a:ext uri="{FF2B5EF4-FFF2-40B4-BE49-F238E27FC236}">
                    <a16:creationId xmlns:a16="http://schemas.microsoft.com/office/drawing/2014/main" id="{E4F22243-C74D-2BD9-1C10-329A9E5F7DB1}"/>
                  </a:ext>
                </a:extLst>
              </p:cNvPr>
              <p:cNvSpPr txBox="1">
                <a:spLocks noRot="1" noChangeAspect="1" noMove="1" noResize="1" noEditPoints="1" noAdjustHandles="1" noChangeArrowheads="1" noChangeShapeType="1" noTextEdit="1"/>
              </p:cNvSpPr>
              <p:nvPr/>
            </p:nvSpPr>
            <p:spPr>
              <a:xfrm>
                <a:off x="5096255" y="3402672"/>
                <a:ext cx="6781398" cy="927370"/>
              </a:xfrm>
              <a:prstGeom prst="rect">
                <a:avLst/>
              </a:prstGeom>
              <a:blipFill>
                <a:blip r:embed="rId5"/>
                <a:stretch>
                  <a:fillRect/>
                </a:stretch>
              </a:blipFill>
            </p:spPr>
            <p:txBody>
              <a:bodyPr/>
              <a:lstStyle/>
              <a:p>
                <a:r>
                  <a:rPr lang="en-AU">
                    <a:noFill/>
                  </a:rPr>
                  <a:t> </a:t>
                </a:r>
              </a:p>
            </p:txBody>
          </p:sp>
        </mc:Fallback>
      </mc:AlternateContent>
      <p:cxnSp>
        <p:nvCxnSpPr>
          <p:cNvPr id="5" name="Straight Arrow Connector 4">
            <a:extLst>
              <a:ext uri="{FF2B5EF4-FFF2-40B4-BE49-F238E27FC236}">
                <a16:creationId xmlns:a16="http://schemas.microsoft.com/office/drawing/2014/main" id="{36183EF9-173C-6B94-353F-FDAB0392E59B}"/>
              </a:ext>
            </a:extLst>
          </p:cNvPr>
          <p:cNvCxnSpPr/>
          <p:nvPr/>
        </p:nvCxnSpPr>
        <p:spPr>
          <a:xfrm flipV="1">
            <a:off x="4956048" y="2423160"/>
            <a:ext cx="658368" cy="5486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F1A71E4E-E9A1-8E3E-8A45-422720913094}"/>
              </a:ext>
            </a:extLst>
          </p:cNvPr>
          <p:cNvCxnSpPr>
            <a:cxnSpLocks/>
          </p:cNvCxnSpPr>
          <p:nvPr/>
        </p:nvCxnSpPr>
        <p:spPr>
          <a:xfrm>
            <a:off x="4956048" y="3402672"/>
            <a:ext cx="749808" cy="24578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920875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E6C06-7714-D6A9-ABFD-78BE7975B68C}"/>
              </a:ext>
            </a:extLst>
          </p:cNvPr>
          <p:cNvSpPr>
            <a:spLocks noGrp="1"/>
          </p:cNvSpPr>
          <p:nvPr>
            <p:ph type="title"/>
          </p:nvPr>
        </p:nvSpPr>
        <p:spPr/>
        <p:txBody>
          <a:bodyPr/>
          <a:lstStyle/>
          <a:p>
            <a:r>
              <a:rPr lang="en-AU" dirty="0"/>
              <a:t>Forward Kinematics Manual Calculation!</a:t>
            </a:r>
            <a:br>
              <a:rPr lang="en-AU" dirty="0"/>
            </a:br>
            <a:r>
              <a:rPr lang="en-AU" dirty="0"/>
              <a:t>Now lets do it!</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31A880C-E844-8A33-B12B-83F06C2028AC}"/>
                  </a:ext>
                </a:extLst>
              </p:cNvPr>
              <p:cNvSpPr txBox="1"/>
              <p:nvPr/>
            </p:nvSpPr>
            <p:spPr>
              <a:xfrm>
                <a:off x="245163" y="2039934"/>
                <a:ext cx="6543654" cy="9273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AU" sz="1400" b="1" i="1" smtClean="0">
                              <a:solidFill>
                                <a:schemeClr val="tx1"/>
                              </a:solidFill>
                              <a:latin typeface="Cambria Math" panose="02040503050406030204" pitchFamily="18" charset="0"/>
                            </a:rPr>
                          </m:ctrlPr>
                        </m:sSubPr>
                        <m:e>
                          <m:sPre>
                            <m:sPrePr>
                              <m:ctrlPr>
                                <a:rPr lang="en-AU" sz="1400" b="1" i="1" smtClean="0">
                                  <a:solidFill>
                                    <a:schemeClr val="tx1"/>
                                  </a:solidFill>
                                  <a:latin typeface="Cambria Math" panose="02040503050406030204" pitchFamily="18" charset="0"/>
                                </a:rPr>
                              </m:ctrlPr>
                            </m:sPrePr>
                            <m:sub/>
                            <m:sup>
                              <m:r>
                                <a:rPr lang="en-AU" sz="1400" b="1" i="1" smtClean="0">
                                  <a:solidFill>
                                    <a:schemeClr val="tx1"/>
                                  </a:solidFill>
                                  <a:latin typeface="Cambria Math" panose="02040503050406030204" pitchFamily="18" charset="0"/>
                                </a:rPr>
                                <m:t>𝟏</m:t>
                              </m:r>
                            </m:sup>
                            <m:e>
                              <m:r>
                                <a:rPr lang="en-AU" sz="1400" b="1" i="1" smtClean="0">
                                  <a:solidFill>
                                    <a:schemeClr val="tx1"/>
                                  </a:solidFill>
                                  <a:latin typeface="Cambria Math" panose="02040503050406030204" pitchFamily="18" charset="0"/>
                                </a:rPr>
                                <m:t>𝑻</m:t>
                              </m:r>
                            </m:e>
                          </m:sPre>
                        </m:e>
                        <m:sub>
                          <m:r>
                            <a:rPr lang="en-AU" sz="1400" b="1" i="1" smtClean="0">
                              <a:solidFill>
                                <a:schemeClr val="tx1"/>
                              </a:solidFill>
                              <a:latin typeface="Cambria Math" panose="02040503050406030204" pitchFamily="18" charset="0"/>
                            </a:rPr>
                            <m:t>𝟐</m:t>
                          </m:r>
                        </m:sub>
                      </m:sSub>
                      <m:r>
                        <a:rPr lang="en-AU" sz="1400" b="1" i="1" smtClean="0">
                          <a:solidFill>
                            <a:schemeClr val="tx1"/>
                          </a:solidFill>
                          <a:latin typeface="Cambria Math" panose="02040503050406030204" pitchFamily="18" charset="0"/>
                        </a:rPr>
                        <m:t>=</m:t>
                      </m:r>
                      <m:d>
                        <m:dPr>
                          <m:ctrlPr>
                            <a:rPr lang="en-AU" sz="1400" b="1" i="1" smtClean="0">
                              <a:solidFill>
                                <a:schemeClr val="tx1"/>
                              </a:solidFill>
                              <a:latin typeface="Cambria Math" panose="02040503050406030204" pitchFamily="18" charset="0"/>
                            </a:rPr>
                          </m:ctrlPr>
                        </m:dPr>
                        <m:e>
                          <m:m>
                            <m:mPr>
                              <m:mcs>
                                <m:mc>
                                  <m:mcPr>
                                    <m:count m:val="2"/>
                                    <m:mcJc m:val="center"/>
                                  </m:mcPr>
                                </m:mc>
                              </m:mcs>
                              <m:ctrlPr>
                                <a:rPr lang="en-AU" sz="1400" b="1" i="1" smtClean="0">
                                  <a:solidFill>
                                    <a:schemeClr val="tx1"/>
                                  </a:solidFill>
                                  <a:latin typeface="Cambria Math" panose="02040503050406030204" pitchFamily="18" charset="0"/>
                                </a:rPr>
                              </m:ctrlPr>
                            </m:mPr>
                            <m:mr>
                              <m:e>
                                <m:m>
                                  <m:mPr>
                                    <m:mcs>
                                      <m:mc>
                                        <m:mcPr>
                                          <m:count m:val="2"/>
                                          <m:mcJc m:val="center"/>
                                        </m:mcPr>
                                      </m:mc>
                                    </m:mcs>
                                    <m:ctrlPr>
                                      <a:rPr lang="en-AU" sz="1400" b="1" i="1" smtClean="0">
                                        <a:solidFill>
                                          <a:schemeClr val="tx1"/>
                                        </a:solidFill>
                                        <a:latin typeface="Cambria Math" panose="02040503050406030204" pitchFamily="18" charset="0"/>
                                      </a:rPr>
                                    </m:ctrlPr>
                                  </m:mPr>
                                  <m:mr>
                                    <m:e>
                                      <m:r>
                                        <m:rPr>
                                          <m:brk m:alnAt="7"/>
                                        </m:rPr>
                                        <a:rPr lang="en-AU" sz="1400" b="1" i="1" smtClean="0">
                                          <a:solidFill>
                                            <a:schemeClr val="tx1"/>
                                          </a:solidFill>
                                          <a:latin typeface="Cambria Math" panose="02040503050406030204" pitchFamily="18" charset="0"/>
                                        </a:rPr>
                                        <m:t>𝒄</m:t>
                                      </m:r>
                                      <m:r>
                                        <a:rPr lang="en-AU" sz="1400" b="1" i="1" smtClean="0">
                                          <a:solidFill>
                                            <a:schemeClr val="tx1"/>
                                          </a:solidFill>
                                          <a:latin typeface="Cambria Math" panose="02040503050406030204" pitchFamily="18" charset="0"/>
                                        </a:rPr>
                                        <m:t>𝒐𝒔</m:t>
                                      </m:r>
                                      <m:r>
                                        <a:rPr lang="en-AU" sz="1400" b="1" i="1" smtClean="0">
                                          <a:solidFill>
                                            <a:schemeClr val="accent6"/>
                                          </a:solidFill>
                                          <a:latin typeface="Cambria Math" panose="02040503050406030204" pitchFamily="18" charset="0"/>
                                        </a:rPr>
                                        <m:t>(</m:t>
                                      </m:r>
                                      <m:r>
                                        <m:rPr>
                                          <m:nor/>
                                        </m:rPr>
                                        <a:rPr lang="en-AU" sz="1400" dirty="0">
                                          <a:solidFill>
                                            <a:schemeClr val="accent6"/>
                                          </a:solidFill>
                                        </a:rPr>
                                        <m:t>−</m:t>
                                      </m:r>
                                      <m:r>
                                        <m:rPr>
                                          <m:nor/>
                                        </m:rPr>
                                        <a:rPr lang="en-AU" sz="1400" dirty="0">
                                          <a:solidFill>
                                            <a:schemeClr val="accent6"/>
                                          </a:solidFill>
                                        </a:rPr>
                                        <m:t>pi</m:t>
                                      </m:r>
                                      <m:r>
                                        <m:rPr>
                                          <m:nor/>
                                        </m:rPr>
                                        <a:rPr lang="en-AU" sz="1400" dirty="0">
                                          <a:solidFill>
                                            <a:schemeClr val="accent6"/>
                                          </a:solidFill>
                                        </a:rPr>
                                        <m:t>/2 </m:t>
                                      </m:r>
                                      <m:r>
                                        <a:rPr lang="en-AU" sz="1400" b="1" i="1" smtClean="0">
                                          <a:solidFill>
                                            <a:schemeClr val="accent6"/>
                                          </a:solidFill>
                                          <a:latin typeface="Cambria Math" panose="02040503050406030204" pitchFamily="18" charset="0"/>
                                        </a:rPr>
                                        <m:t>)</m:t>
                                      </m:r>
                                    </m:e>
                                    <m:e>
                                      <m:r>
                                        <a:rPr lang="en-AU" sz="1400" b="1" i="1" smtClean="0">
                                          <a:solidFill>
                                            <a:schemeClr val="tx1"/>
                                          </a:solidFill>
                                          <a:latin typeface="Cambria Math" panose="02040503050406030204" pitchFamily="18" charset="0"/>
                                        </a:rPr>
                                        <m:t>−</m:t>
                                      </m:r>
                                      <m:r>
                                        <a:rPr lang="en-AU" sz="1400" b="1" i="1" smtClean="0">
                                          <a:solidFill>
                                            <a:schemeClr val="tx1"/>
                                          </a:solidFill>
                                          <a:latin typeface="Cambria Math" panose="02040503050406030204" pitchFamily="18" charset="0"/>
                                        </a:rPr>
                                        <m:t>𝒔𝒊𝒏</m:t>
                                      </m:r>
                                      <m:d>
                                        <m:dPr>
                                          <m:ctrlPr>
                                            <a:rPr lang="en-AU" sz="1400" b="1" i="1" smtClean="0">
                                              <a:solidFill>
                                                <a:schemeClr val="accent6"/>
                                              </a:solidFill>
                                              <a:latin typeface="Cambria Math" panose="02040503050406030204" pitchFamily="18" charset="0"/>
                                            </a:rPr>
                                          </m:ctrlPr>
                                        </m:dPr>
                                        <m:e>
                                          <m:r>
                                            <m:rPr>
                                              <m:nor/>
                                            </m:rPr>
                                            <a:rPr lang="en-AU" sz="1400" dirty="0">
                                              <a:solidFill>
                                                <a:schemeClr val="accent6"/>
                                              </a:solidFill>
                                            </a:rPr>
                                            <m:t>−</m:t>
                                          </m:r>
                                          <m:r>
                                            <m:rPr>
                                              <m:nor/>
                                            </m:rPr>
                                            <a:rPr lang="en-AU" sz="1400" dirty="0">
                                              <a:solidFill>
                                                <a:schemeClr val="accent6"/>
                                              </a:solidFill>
                                            </a:rPr>
                                            <m:t>pi</m:t>
                                          </m:r>
                                          <m:r>
                                            <m:rPr>
                                              <m:nor/>
                                            </m:rPr>
                                            <a:rPr lang="en-AU" sz="1400" dirty="0">
                                              <a:solidFill>
                                                <a:schemeClr val="accent6"/>
                                              </a:solidFill>
                                            </a:rPr>
                                            <m:t>/2 </m:t>
                                          </m:r>
                                        </m:e>
                                      </m:d>
                                      <m:r>
                                        <a:rPr lang="en-AU" sz="1400" b="1" i="1" smtClean="0">
                                          <a:solidFill>
                                            <a:schemeClr val="tx1"/>
                                          </a:solidFill>
                                          <a:latin typeface="Cambria Math" panose="02040503050406030204" pitchFamily="18" charset="0"/>
                                        </a:rPr>
                                        <m:t>𝒄𝒐𝒔</m:t>
                                      </m:r>
                                      <m:r>
                                        <a:rPr lang="en-AU" sz="1400" b="1" i="1" smtClean="0">
                                          <a:solidFill>
                                            <a:schemeClr val="accent3"/>
                                          </a:solidFill>
                                          <a:latin typeface="Cambria Math" panose="02040503050406030204" pitchFamily="18" charset="0"/>
                                        </a:rPr>
                                        <m:t>(</m:t>
                                      </m:r>
                                      <m:r>
                                        <a:rPr lang="en-AU" sz="1400" b="1" i="1" smtClean="0">
                                          <a:solidFill>
                                            <a:schemeClr val="accent3"/>
                                          </a:solidFill>
                                          <a:latin typeface="Cambria Math" panose="02040503050406030204" pitchFamily="18" charset="0"/>
                                        </a:rPr>
                                        <m:t>𝟎</m:t>
                                      </m:r>
                                      <m:r>
                                        <a:rPr lang="en-AU" sz="1400" b="1" i="1" smtClean="0">
                                          <a:solidFill>
                                            <a:schemeClr val="accent3"/>
                                          </a:solidFill>
                                          <a:latin typeface="Cambria Math" panose="02040503050406030204" pitchFamily="18" charset="0"/>
                                        </a:rPr>
                                        <m:t>)</m:t>
                                      </m:r>
                                    </m:e>
                                  </m:mr>
                                  <m:mr>
                                    <m:e>
                                      <m:r>
                                        <a:rPr lang="en-AU" sz="1400" b="1" i="1" smtClean="0">
                                          <a:solidFill>
                                            <a:schemeClr val="tx1"/>
                                          </a:solidFill>
                                          <a:latin typeface="Cambria Math" panose="02040503050406030204" pitchFamily="18" charset="0"/>
                                        </a:rPr>
                                        <m:t>𝒔𝒊𝒏</m:t>
                                      </m:r>
                                      <m:r>
                                        <a:rPr lang="en-AU" sz="1400" b="1" i="1" smtClean="0">
                                          <a:solidFill>
                                            <a:schemeClr val="accent6"/>
                                          </a:solidFill>
                                          <a:latin typeface="Cambria Math" panose="02040503050406030204" pitchFamily="18" charset="0"/>
                                        </a:rPr>
                                        <m:t>(</m:t>
                                      </m:r>
                                      <m:r>
                                        <m:rPr>
                                          <m:nor/>
                                        </m:rPr>
                                        <a:rPr lang="en-AU" sz="1400" dirty="0">
                                          <a:solidFill>
                                            <a:schemeClr val="accent6"/>
                                          </a:solidFill>
                                        </a:rPr>
                                        <m:t>−</m:t>
                                      </m:r>
                                      <m:r>
                                        <m:rPr>
                                          <m:nor/>
                                        </m:rPr>
                                        <a:rPr lang="en-AU" sz="1400" dirty="0">
                                          <a:solidFill>
                                            <a:schemeClr val="accent6"/>
                                          </a:solidFill>
                                        </a:rPr>
                                        <m:t>pi</m:t>
                                      </m:r>
                                      <m:r>
                                        <m:rPr>
                                          <m:nor/>
                                        </m:rPr>
                                        <a:rPr lang="en-AU" sz="1400" dirty="0">
                                          <a:solidFill>
                                            <a:schemeClr val="accent6"/>
                                          </a:solidFill>
                                        </a:rPr>
                                        <m:t>/2 </m:t>
                                      </m:r>
                                      <m:r>
                                        <a:rPr lang="en-AU" sz="1400" b="1" i="1" smtClean="0">
                                          <a:solidFill>
                                            <a:schemeClr val="accent6"/>
                                          </a:solidFill>
                                          <a:latin typeface="Cambria Math" panose="02040503050406030204" pitchFamily="18" charset="0"/>
                                        </a:rPr>
                                        <m:t>)</m:t>
                                      </m:r>
                                    </m:e>
                                    <m:e>
                                      <m:r>
                                        <a:rPr lang="en-AU" sz="1400" b="1" i="1" smtClean="0">
                                          <a:solidFill>
                                            <a:schemeClr val="tx1"/>
                                          </a:solidFill>
                                          <a:latin typeface="Cambria Math" panose="02040503050406030204" pitchFamily="18" charset="0"/>
                                        </a:rPr>
                                        <m:t>𝒄𝒐𝒔</m:t>
                                      </m:r>
                                      <m:d>
                                        <m:dPr>
                                          <m:ctrlPr>
                                            <a:rPr lang="en-AU" sz="1400" b="1" i="1" smtClean="0">
                                              <a:solidFill>
                                                <a:schemeClr val="accent6"/>
                                              </a:solidFill>
                                              <a:latin typeface="Cambria Math" panose="02040503050406030204" pitchFamily="18" charset="0"/>
                                            </a:rPr>
                                          </m:ctrlPr>
                                        </m:dPr>
                                        <m:e>
                                          <m:r>
                                            <m:rPr>
                                              <m:nor/>
                                            </m:rPr>
                                            <a:rPr lang="en-AU" sz="1400" dirty="0">
                                              <a:solidFill>
                                                <a:schemeClr val="accent6"/>
                                              </a:solidFill>
                                            </a:rPr>
                                            <m:t>−</m:t>
                                          </m:r>
                                          <m:r>
                                            <m:rPr>
                                              <m:nor/>
                                            </m:rPr>
                                            <a:rPr lang="en-AU" sz="1400" dirty="0">
                                              <a:solidFill>
                                                <a:schemeClr val="accent6"/>
                                              </a:solidFill>
                                            </a:rPr>
                                            <m:t>pi</m:t>
                                          </m:r>
                                          <m:r>
                                            <m:rPr>
                                              <m:nor/>
                                            </m:rPr>
                                            <a:rPr lang="en-AU" sz="1400" dirty="0">
                                              <a:solidFill>
                                                <a:schemeClr val="accent6"/>
                                              </a:solidFill>
                                            </a:rPr>
                                            <m:t>/2 </m:t>
                                          </m:r>
                                        </m:e>
                                      </m:d>
                                      <m:r>
                                        <a:rPr lang="en-AU" sz="1400" b="1" i="1" smtClean="0">
                                          <a:solidFill>
                                            <a:schemeClr val="tx1"/>
                                          </a:solidFill>
                                          <a:latin typeface="Cambria Math" panose="02040503050406030204" pitchFamily="18" charset="0"/>
                                        </a:rPr>
                                        <m:t>𝒄𝒐𝒔</m:t>
                                      </m:r>
                                      <m:r>
                                        <a:rPr lang="en-AU" sz="1400" b="1" i="1" smtClean="0">
                                          <a:solidFill>
                                            <a:schemeClr val="accent3"/>
                                          </a:solidFill>
                                          <a:latin typeface="Cambria Math" panose="02040503050406030204" pitchFamily="18" charset="0"/>
                                        </a:rPr>
                                        <m:t>(</m:t>
                                      </m:r>
                                      <m:r>
                                        <a:rPr lang="en-AU" sz="1400" b="1" i="1" smtClean="0">
                                          <a:solidFill>
                                            <a:schemeClr val="accent3"/>
                                          </a:solidFill>
                                          <a:latin typeface="Cambria Math" panose="02040503050406030204" pitchFamily="18" charset="0"/>
                                        </a:rPr>
                                        <m:t>𝟎</m:t>
                                      </m:r>
                                      <m:r>
                                        <a:rPr lang="en-AU" sz="1400" b="1" i="1" smtClean="0">
                                          <a:solidFill>
                                            <a:schemeClr val="accent3"/>
                                          </a:solidFill>
                                          <a:latin typeface="Cambria Math" panose="02040503050406030204" pitchFamily="18" charset="0"/>
                                        </a:rPr>
                                        <m:t>)</m:t>
                                      </m:r>
                                    </m:e>
                                  </m:mr>
                                </m:m>
                              </m:e>
                              <m:e>
                                <m:m>
                                  <m:mPr>
                                    <m:mcs>
                                      <m:mc>
                                        <m:mcPr>
                                          <m:count m:val="2"/>
                                          <m:mcJc m:val="center"/>
                                        </m:mcPr>
                                      </m:mc>
                                    </m:mcs>
                                    <m:ctrlPr>
                                      <a:rPr lang="en-AU" sz="1400" b="1" i="1" smtClean="0">
                                        <a:solidFill>
                                          <a:schemeClr val="tx1"/>
                                        </a:solidFill>
                                        <a:latin typeface="Cambria Math" panose="02040503050406030204" pitchFamily="18" charset="0"/>
                                      </a:rPr>
                                    </m:ctrlPr>
                                  </m:mPr>
                                  <m:mr>
                                    <m:e>
                                      <m:r>
                                        <m:rPr>
                                          <m:brk m:alnAt="7"/>
                                        </m:rPr>
                                        <a:rPr lang="en-AU" sz="1400" b="1" i="1" smtClean="0">
                                          <a:solidFill>
                                            <a:schemeClr val="tx1"/>
                                          </a:solidFill>
                                          <a:latin typeface="Cambria Math" panose="02040503050406030204" pitchFamily="18" charset="0"/>
                                        </a:rPr>
                                        <m:t>𝒔</m:t>
                                      </m:r>
                                      <m:r>
                                        <a:rPr lang="en-AU" sz="1400" b="1" i="1" smtClean="0">
                                          <a:solidFill>
                                            <a:schemeClr val="tx1"/>
                                          </a:solidFill>
                                          <a:latin typeface="Cambria Math" panose="02040503050406030204" pitchFamily="18" charset="0"/>
                                        </a:rPr>
                                        <m:t>𝒊𝒏</m:t>
                                      </m:r>
                                      <m:d>
                                        <m:dPr>
                                          <m:ctrlPr>
                                            <a:rPr lang="en-AU" sz="1400" b="1" i="1" smtClean="0">
                                              <a:solidFill>
                                                <a:schemeClr val="accent6"/>
                                              </a:solidFill>
                                              <a:latin typeface="Cambria Math" panose="02040503050406030204" pitchFamily="18" charset="0"/>
                                            </a:rPr>
                                          </m:ctrlPr>
                                        </m:dPr>
                                        <m:e>
                                          <m:r>
                                            <m:rPr>
                                              <m:nor/>
                                            </m:rPr>
                                            <a:rPr lang="en-AU" sz="1400" dirty="0">
                                              <a:solidFill>
                                                <a:schemeClr val="accent6"/>
                                              </a:solidFill>
                                            </a:rPr>
                                            <m:t>−</m:t>
                                          </m:r>
                                          <m:r>
                                            <m:rPr>
                                              <m:nor/>
                                            </m:rPr>
                                            <a:rPr lang="en-AU" sz="1400" dirty="0">
                                              <a:solidFill>
                                                <a:schemeClr val="accent6"/>
                                              </a:solidFill>
                                            </a:rPr>
                                            <m:t>pi</m:t>
                                          </m:r>
                                          <m:r>
                                            <m:rPr>
                                              <m:nor/>
                                            </m:rPr>
                                            <a:rPr lang="en-AU" sz="1400" dirty="0">
                                              <a:solidFill>
                                                <a:schemeClr val="accent6"/>
                                              </a:solidFill>
                                            </a:rPr>
                                            <m:t>/2 </m:t>
                                          </m:r>
                                        </m:e>
                                      </m:d>
                                      <m:r>
                                        <m:rPr>
                                          <m:brk m:alnAt="7"/>
                                        </m:rPr>
                                        <a:rPr lang="en-AU" sz="1400" b="1" i="1" smtClean="0">
                                          <a:solidFill>
                                            <a:schemeClr val="tx1"/>
                                          </a:solidFill>
                                          <a:latin typeface="Cambria Math" panose="02040503050406030204" pitchFamily="18" charset="0"/>
                                        </a:rPr>
                                        <m:t>𝒔</m:t>
                                      </m:r>
                                      <m:r>
                                        <a:rPr lang="en-AU" sz="1400" b="1" i="1" smtClean="0">
                                          <a:solidFill>
                                            <a:schemeClr val="tx1"/>
                                          </a:solidFill>
                                          <a:latin typeface="Cambria Math" panose="02040503050406030204" pitchFamily="18" charset="0"/>
                                        </a:rPr>
                                        <m:t>𝒊𝒏</m:t>
                                      </m:r>
                                      <m:r>
                                        <a:rPr lang="en-AU" sz="1400" b="1" i="1" smtClean="0">
                                          <a:solidFill>
                                            <a:schemeClr val="accent3"/>
                                          </a:solidFill>
                                          <a:latin typeface="Cambria Math" panose="02040503050406030204" pitchFamily="18" charset="0"/>
                                        </a:rPr>
                                        <m:t>(</m:t>
                                      </m:r>
                                      <m:r>
                                        <a:rPr lang="en-AU" sz="1400" b="1" i="1" smtClean="0">
                                          <a:solidFill>
                                            <a:schemeClr val="accent3"/>
                                          </a:solidFill>
                                          <a:latin typeface="Cambria Math" panose="02040503050406030204" pitchFamily="18" charset="0"/>
                                        </a:rPr>
                                        <m:t>𝟎</m:t>
                                      </m:r>
                                      <m:r>
                                        <a:rPr lang="en-AU" sz="1400" b="1" i="1" smtClean="0">
                                          <a:solidFill>
                                            <a:schemeClr val="accent3"/>
                                          </a:solidFill>
                                          <a:latin typeface="Cambria Math" panose="02040503050406030204" pitchFamily="18" charset="0"/>
                                        </a:rPr>
                                        <m:t>)</m:t>
                                      </m:r>
                                    </m:e>
                                    <m:e>
                                      <m:r>
                                        <a:rPr lang="en-AU" sz="1400" b="1" i="1" smtClean="0">
                                          <a:solidFill>
                                            <a:schemeClr val="accent4"/>
                                          </a:solidFill>
                                          <a:latin typeface="Cambria Math" panose="02040503050406030204" pitchFamily="18" charset="0"/>
                                        </a:rPr>
                                        <m:t>𝟑</m:t>
                                      </m:r>
                                      <m:r>
                                        <a:rPr lang="en-AU" sz="1400" b="1" i="1" smtClean="0">
                                          <a:solidFill>
                                            <a:schemeClr val="tx1"/>
                                          </a:solidFill>
                                          <a:latin typeface="Cambria Math" panose="02040503050406030204" pitchFamily="18" charset="0"/>
                                        </a:rPr>
                                        <m:t>𝒄𝒐𝒔</m:t>
                                      </m:r>
                                      <m:r>
                                        <a:rPr lang="en-AU" sz="1400" b="1" i="1" smtClean="0">
                                          <a:solidFill>
                                            <a:schemeClr val="accent6"/>
                                          </a:solidFill>
                                          <a:latin typeface="Cambria Math" panose="02040503050406030204" pitchFamily="18" charset="0"/>
                                        </a:rPr>
                                        <m:t>(</m:t>
                                      </m:r>
                                      <m:r>
                                        <m:rPr>
                                          <m:nor/>
                                        </m:rPr>
                                        <a:rPr lang="en-AU" sz="1400" dirty="0">
                                          <a:solidFill>
                                            <a:schemeClr val="accent6"/>
                                          </a:solidFill>
                                        </a:rPr>
                                        <m:t>−</m:t>
                                      </m:r>
                                      <m:r>
                                        <m:rPr>
                                          <m:nor/>
                                        </m:rPr>
                                        <a:rPr lang="en-AU" sz="1400" dirty="0">
                                          <a:solidFill>
                                            <a:schemeClr val="accent6"/>
                                          </a:solidFill>
                                        </a:rPr>
                                        <m:t>pi</m:t>
                                      </m:r>
                                      <m:r>
                                        <m:rPr>
                                          <m:nor/>
                                        </m:rPr>
                                        <a:rPr lang="en-AU" sz="1400" dirty="0">
                                          <a:solidFill>
                                            <a:schemeClr val="accent6"/>
                                          </a:solidFill>
                                        </a:rPr>
                                        <m:t>/2 </m:t>
                                      </m:r>
                                      <m:r>
                                        <a:rPr lang="en-AU" sz="1400" b="1" i="1" smtClean="0">
                                          <a:solidFill>
                                            <a:schemeClr val="accent6"/>
                                          </a:solidFill>
                                          <a:latin typeface="Cambria Math" panose="02040503050406030204" pitchFamily="18" charset="0"/>
                                        </a:rPr>
                                        <m:t>)</m:t>
                                      </m:r>
                                    </m:e>
                                  </m:mr>
                                  <m:mr>
                                    <m:e>
                                      <m:r>
                                        <a:rPr lang="en-AU" sz="1400" b="1" i="1" smtClean="0">
                                          <a:solidFill>
                                            <a:schemeClr val="tx1"/>
                                          </a:solidFill>
                                          <a:latin typeface="Cambria Math" panose="02040503050406030204" pitchFamily="18" charset="0"/>
                                        </a:rPr>
                                        <m:t>−</m:t>
                                      </m:r>
                                      <m:r>
                                        <a:rPr lang="en-AU" sz="1400" b="1" i="1" smtClean="0">
                                          <a:solidFill>
                                            <a:schemeClr val="tx1"/>
                                          </a:solidFill>
                                          <a:latin typeface="Cambria Math" panose="02040503050406030204" pitchFamily="18" charset="0"/>
                                        </a:rPr>
                                        <m:t>𝒄𝒐𝒔</m:t>
                                      </m:r>
                                      <m:d>
                                        <m:dPr>
                                          <m:ctrlPr>
                                            <a:rPr lang="en-AU" sz="1400" b="1" i="1" smtClean="0">
                                              <a:solidFill>
                                                <a:schemeClr val="accent6"/>
                                              </a:solidFill>
                                              <a:latin typeface="Cambria Math" panose="02040503050406030204" pitchFamily="18" charset="0"/>
                                            </a:rPr>
                                          </m:ctrlPr>
                                        </m:dPr>
                                        <m:e>
                                          <m:r>
                                            <m:rPr>
                                              <m:nor/>
                                            </m:rPr>
                                            <a:rPr lang="en-AU" sz="1400" dirty="0">
                                              <a:solidFill>
                                                <a:schemeClr val="accent6"/>
                                              </a:solidFill>
                                            </a:rPr>
                                            <m:t>−</m:t>
                                          </m:r>
                                          <m:r>
                                            <m:rPr>
                                              <m:nor/>
                                            </m:rPr>
                                            <a:rPr lang="en-AU" sz="1400" dirty="0">
                                              <a:solidFill>
                                                <a:schemeClr val="accent6"/>
                                              </a:solidFill>
                                            </a:rPr>
                                            <m:t>pi</m:t>
                                          </m:r>
                                          <m:r>
                                            <m:rPr>
                                              <m:nor/>
                                            </m:rPr>
                                            <a:rPr lang="en-AU" sz="1400" dirty="0">
                                              <a:solidFill>
                                                <a:schemeClr val="accent6"/>
                                              </a:solidFill>
                                            </a:rPr>
                                            <m:t>/2 </m:t>
                                          </m:r>
                                        </m:e>
                                      </m:d>
                                      <m:r>
                                        <a:rPr lang="en-AU" sz="1400" b="1" i="1" smtClean="0">
                                          <a:solidFill>
                                            <a:schemeClr val="tx1"/>
                                          </a:solidFill>
                                          <a:latin typeface="Cambria Math" panose="02040503050406030204" pitchFamily="18" charset="0"/>
                                        </a:rPr>
                                        <m:t>𝒔𝒊𝒏</m:t>
                                      </m:r>
                                      <m:r>
                                        <a:rPr lang="en-AU" sz="1400" b="1" i="1" smtClean="0">
                                          <a:solidFill>
                                            <a:schemeClr val="accent3"/>
                                          </a:solidFill>
                                          <a:latin typeface="Cambria Math" panose="02040503050406030204" pitchFamily="18" charset="0"/>
                                        </a:rPr>
                                        <m:t>(</m:t>
                                      </m:r>
                                      <m:r>
                                        <a:rPr lang="en-AU" sz="1400" b="1" i="1" smtClean="0">
                                          <a:solidFill>
                                            <a:schemeClr val="accent3"/>
                                          </a:solidFill>
                                          <a:latin typeface="Cambria Math" panose="02040503050406030204" pitchFamily="18" charset="0"/>
                                        </a:rPr>
                                        <m:t>𝟎</m:t>
                                      </m:r>
                                      <m:r>
                                        <a:rPr lang="en-AU" sz="1400" b="1" i="1" smtClean="0">
                                          <a:solidFill>
                                            <a:schemeClr val="accent3"/>
                                          </a:solidFill>
                                          <a:latin typeface="Cambria Math" panose="02040503050406030204" pitchFamily="18" charset="0"/>
                                        </a:rPr>
                                        <m:t>)</m:t>
                                      </m:r>
                                    </m:e>
                                    <m:e>
                                      <m:r>
                                        <a:rPr lang="en-AU" sz="1400" b="1" i="1" smtClean="0">
                                          <a:solidFill>
                                            <a:schemeClr val="accent4"/>
                                          </a:solidFill>
                                          <a:latin typeface="Cambria Math" panose="02040503050406030204" pitchFamily="18" charset="0"/>
                                        </a:rPr>
                                        <m:t>𝟑</m:t>
                                      </m:r>
                                      <m:r>
                                        <a:rPr lang="en-AU" sz="1400" b="1" i="1" smtClean="0">
                                          <a:solidFill>
                                            <a:schemeClr val="tx1"/>
                                          </a:solidFill>
                                          <a:latin typeface="Cambria Math" panose="02040503050406030204" pitchFamily="18" charset="0"/>
                                        </a:rPr>
                                        <m:t>𝒔𝒊𝒏</m:t>
                                      </m:r>
                                      <m:r>
                                        <a:rPr lang="en-AU" sz="1400" b="1" i="1" smtClean="0">
                                          <a:solidFill>
                                            <a:schemeClr val="accent6"/>
                                          </a:solidFill>
                                          <a:latin typeface="Cambria Math" panose="02040503050406030204" pitchFamily="18" charset="0"/>
                                        </a:rPr>
                                        <m:t>(</m:t>
                                      </m:r>
                                      <m:r>
                                        <m:rPr>
                                          <m:nor/>
                                        </m:rPr>
                                        <a:rPr lang="en-AU" sz="1400" dirty="0">
                                          <a:solidFill>
                                            <a:schemeClr val="accent6"/>
                                          </a:solidFill>
                                        </a:rPr>
                                        <m:t>−</m:t>
                                      </m:r>
                                      <m:r>
                                        <m:rPr>
                                          <m:nor/>
                                        </m:rPr>
                                        <a:rPr lang="en-AU" sz="1400" dirty="0">
                                          <a:solidFill>
                                            <a:schemeClr val="accent6"/>
                                          </a:solidFill>
                                        </a:rPr>
                                        <m:t>pi</m:t>
                                      </m:r>
                                      <m:r>
                                        <m:rPr>
                                          <m:nor/>
                                        </m:rPr>
                                        <a:rPr lang="en-AU" sz="1400" dirty="0">
                                          <a:solidFill>
                                            <a:schemeClr val="accent6"/>
                                          </a:solidFill>
                                        </a:rPr>
                                        <m:t>/2 </m:t>
                                      </m:r>
                                      <m:r>
                                        <a:rPr lang="en-AU" sz="1400" b="1" i="1" smtClean="0">
                                          <a:solidFill>
                                            <a:schemeClr val="tx1"/>
                                          </a:solidFill>
                                          <a:latin typeface="Cambria Math" panose="02040503050406030204" pitchFamily="18" charset="0"/>
                                        </a:rPr>
                                        <m:t>)</m:t>
                                      </m:r>
                                    </m:e>
                                  </m:mr>
                                </m:m>
                              </m:e>
                            </m:mr>
                            <m:mr>
                              <m:e>
                                <m:m>
                                  <m:mPr>
                                    <m:mcs>
                                      <m:mc>
                                        <m:mcPr>
                                          <m:count m:val="2"/>
                                          <m:mcJc m:val="center"/>
                                        </m:mcPr>
                                      </m:mc>
                                    </m:mcs>
                                    <m:ctrlPr>
                                      <a:rPr lang="en-AU" sz="1400" b="1" i="1" smtClean="0">
                                        <a:solidFill>
                                          <a:schemeClr val="tx1"/>
                                        </a:solidFill>
                                        <a:latin typeface="Cambria Math" panose="02040503050406030204" pitchFamily="18" charset="0"/>
                                      </a:rPr>
                                    </m:ctrlPr>
                                  </m:mPr>
                                  <m:mr>
                                    <m:e>
                                      <m:r>
                                        <m:rPr>
                                          <m:brk m:alnAt="7"/>
                                        </m:rPr>
                                        <a:rPr lang="en-AU" sz="1400" b="1" i="1" smtClean="0">
                                          <a:solidFill>
                                            <a:schemeClr val="tx1"/>
                                          </a:solidFill>
                                          <a:latin typeface="Cambria Math" panose="02040503050406030204" pitchFamily="18" charset="0"/>
                                        </a:rPr>
                                        <m:t>𝟎</m:t>
                                      </m:r>
                                    </m:e>
                                    <m:e>
                                      <m:r>
                                        <a:rPr lang="en-AU" sz="1400" b="1" i="1" smtClean="0">
                                          <a:solidFill>
                                            <a:schemeClr val="tx1"/>
                                          </a:solidFill>
                                          <a:latin typeface="Cambria Math" panose="02040503050406030204" pitchFamily="18" charset="0"/>
                                        </a:rPr>
                                        <m:t>𝒔𝒊𝒏</m:t>
                                      </m:r>
                                      <m:r>
                                        <a:rPr lang="en-AU" sz="1400" b="1" i="1" smtClean="0">
                                          <a:solidFill>
                                            <a:schemeClr val="accent3"/>
                                          </a:solidFill>
                                          <a:latin typeface="Cambria Math" panose="02040503050406030204" pitchFamily="18" charset="0"/>
                                        </a:rPr>
                                        <m:t>(</m:t>
                                      </m:r>
                                      <m:r>
                                        <a:rPr lang="en-AU" sz="1400" b="1" i="1" smtClean="0">
                                          <a:solidFill>
                                            <a:schemeClr val="accent3"/>
                                          </a:solidFill>
                                          <a:latin typeface="Cambria Math" panose="02040503050406030204" pitchFamily="18" charset="0"/>
                                        </a:rPr>
                                        <m:t>𝟎</m:t>
                                      </m:r>
                                      <m:r>
                                        <a:rPr lang="en-AU" sz="1400" b="1" i="1" smtClean="0">
                                          <a:solidFill>
                                            <a:schemeClr val="accent3"/>
                                          </a:solidFill>
                                          <a:latin typeface="Cambria Math" panose="02040503050406030204" pitchFamily="18" charset="0"/>
                                        </a:rPr>
                                        <m:t>)</m:t>
                                      </m:r>
                                    </m:e>
                                  </m:mr>
                                  <m:mr>
                                    <m:e>
                                      <m:r>
                                        <a:rPr lang="en-AU" sz="1400" b="1" i="1" smtClean="0">
                                          <a:solidFill>
                                            <a:schemeClr val="tx1"/>
                                          </a:solidFill>
                                          <a:latin typeface="Cambria Math" panose="02040503050406030204" pitchFamily="18" charset="0"/>
                                        </a:rPr>
                                        <m:t>𝟎</m:t>
                                      </m:r>
                                    </m:e>
                                    <m:e>
                                      <m:r>
                                        <a:rPr lang="en-AU" sz="1400" b="1" i="1" smtClean="0">
                                          <a:solidFill>
                                            <a:schemeClr val="tx1"/>
                                          </a:solidFill>
                                          <a:latin typeface="Cambria Math" panose="02040503050406030204" pitchFamily="18" charset="0"/>
                                        </a:rPr>
                                        <m:t>𝟎</m:t>
                                      </m:r>
                                    </m:e>
                                  </m:mr>
                                </m:m>
                              </m:e>
                              <m:e>
                                <m:m>
                                  <m:mPr>
                                    <m:mcs>
                                      <m:mc>
                                        <m:mcPr>
                                          <m:count m:val="2"/>
                                          <m:mcJc m:val="center"/>
                                        </m:mcPr>
                                      </m:mc>
                                    </m:mcs>
                                    <m:ctrlPr>
                                      <a:rPr lang="en-AU" sz="1400" b="1" i="1" smtClean="0">
                                        <a:solidFill>
                                          <a:schemeClr val="tx1"/>
                                        </a:solidFill>
                                        <a:latin typeface="Cambria Math" panose="02040503050406030204" pitchFamily="18" charset="0"/>
                                      </a:rPr>
                                    </m:ctrlPr>
                                  </m:mPr>
                                  <m:mr>
                                    <m:e>
                                      <m:r>
                                        <m:rPr>
                                          <m:brk m:alnAt="7"/>
                                        </m:rPr>
                                        <a:rPr lang="en-AU" sz="1400" b="1" i="1" smtClean="0">
                                          <a:solidFill>
                                            <a:schemeClr val="tx1"/>
                                          </a:solidFill>
                                          <a:latin typeface="Cambria Math" panose="02040503050406030204" pitchFamily="18" charset="0"/>
                                        </a:rPr>
                                        <m:t>𝒄</m:t>
                                      </m:r>
                                      <m:r>
                                        <a:rPr lang="en-AU" sz="1400" b="1" i="1" smtClean="0">
                                          <a:solidFill>
                                            <a:schemeClr val="tx1"/>
                                          </a:solidFill>
                                          <a:latin typeface="Cambria Math" panose="02040503050406030204" pitchFamily="18" charset="0"/>
                                        </a:rPr>
                                        <m:t>𝒐𝒔</m:t>
                                      </m:r>
                                      <m:r>
                                        <a:rPr lang="en-AU" sz="1400" b="1" i="1" smtClean="0">
                                          <a:solidFill>
                                            <a:schemeClr val="accent3"/>
                                          </a:solidFill>
                                          <a:latin typeface="Cambria Math" panose="02040503050406030204" pitchFamily="18" charset="0"/>
                                        </a:rPr>
                                        <m:t>(</m:t>
                                      </m:r>
                                      <m:r>
                                        <a:rPr lang="en-AU" sz="1400" b="1" i="1" smtClean="0">
                                          <a:solidFill>
                                            <a:schemeClr val="accent3"/>
                                          </a:solidFill>
                                          <a:latin typeface="Cambria Math" panose="02040503050406030204" pitchFamily="18" charset="0"/>
                                        </a:rPr>
                                        <m:t>𝟎</m:t>
                                      </m:r>
                                      <m:r>
                                        <a:rPr lang="en-AU" sz="1400" b="1" i="1" smtClean="0">
                                          <a:solidFill>
                                            <a:schemeClr val="accent3"/>
                                          </a:solidFill>
                                          <a:latin typeface="Cambria Math" panose="02040503050406030204" pitchFamily="18" charset="0"/>
                                        </a:rPr>
                                        <m:t>)</m:t>
                                      </m:r>
                                    </m:e>
                                    <m:e>
                                      <m:r>
                                        <a:rPr lang="en-AU" sz="1400" b="1" i="1" smtClean="0">
                                          <a:solidFill>
                                            <a:schemeClr val="accent5"/>
                                          </a:solidFill>
                                          <a:latin typeface="Cambria Math" panose="02040503050406030204" pitchFamily="18" charset="0"/>
                                        </a:rPr>
                                        <m:t>𝟎</m:t>
                                      </m:r>
                                    </m:e>
                                  </m:mr>
                                  <m:mr>
                                    <m:e>
                                      <m:r>
                                        <a:rPr lang="en-AU" sz="1400" b="1" i="1" smtClean="0">
                                          <a:solidFill>
                                            <a:schemeClr val="tx1"/>
                                          </a:solidFill>
                                          <a:latin typeface="Cambria Math" panose="02040503050406030204" pitchFamily="18" charset="0"/>
                                        </a:rPr>
                                        <m:t>𝟎</m:t>
                                      </m:r>
                                    </m:e>
                                    <m:e>
                                      <m:r>
                                        <a:rPr lang="en-AU" sz="1400" b="1" i="1" smtClean="0">
                                          <a:solidFill>
                                            <a:schemeClr val="tx1"/>
                                          </a:solidFill>
                                          <a:latin typeface="Cambria Math" panose="02040503050406030204" pitchFamily="18" charset="0"/>
                                        </a:rPr>
                                        <m:t>𝟏</m:t>
                                      </m:r>
                                    </m:e>
                                  </m:mr>
                                </m:m>
                              </m:e>
                            </m:mr>
                          </m:m>
                        </m:e>
                      </m:d>
                    </m:oMath>
                  </m:oMathPara>
                </a14:m>
                <a:endParaRPr lang="en-AU" b="1" dirty="0"/>
              </a:p>
            </p:txBody>
          </p:sp>
        </mc:Choice>
        <mc:Fallback>
          <p:sp>
            <p:nvSpPr>
              <p:cNvPr id="14" name="TextBox 13">
                <a:extLst>
                  <a:ext uri="{FF2B5EF4-FFF2-40B4-BE49-F238E27FC236}">
                    <a16:creationId xmlns:a16="http://schemas.microsoft.com/office/drawing/2014/main" id="{431A880C-E844-8A33-B12B-83F06C2028AC}"/>
                  </a:ext>
                </a:extLst>
              </p:cNvPr>
              <p:cNvSpPr txBox="1">
                <a:spLocks noRot="1" noChangeAspect="1" noMove="1" noResize="1" noEditPoints="1" noAdjustHandles="1" noChangeArrowheads="1" noChangeShapeType="1" noTextEdit="1"/>
              </p:cNvSpPr>
              <p:nvPr/>
            </p:nvSpPr>
            <p:spPr>
              <a:xfrm>
                <a:off x="245163" y="2039934"/>
                <a:ext cx="6543654" cy="927370"/>
              </a:xfrm>
              <a:prstGeom prst="rect">
                <a:avLst/>
              </a:prstGeom>
              <a:blipFill>
                <a:blip r:embed="rId2"/>
                <a:stretch>
                  <a:fillRect/>
                </a:stretch>
              </a:blipFill>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CDF86633-5AE9-3A63-0380-550BF315D421}"/>
                  </a:ext>
                </a:extLst>
              </p:cNvPr>
              <p:cNvSpPr txBox="1"/>
              <p:nvPr/>
            </p:nvSpPr>
            <p:spPr>
              <a:xfrm>
                <a:off x="0" y="4243920"/>
                <a:ext cx="6781398" cy="9273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AU" sz="1400" b="1" i="1" smtClean="0">
                              <a:solidFill>
                                <a:schemeClr val="tx1"/>
                              </a:solidFill>
                              <a:latin typeface="Cambria Math" panose="02040503050406030204" pitchFamily="18" charset="0"/>
                            </a:rPr>
                          </m:ctrlPr>
                        </m:sSubPr>
                        <m:e>
                          <m:sPre>
                            <m:sPrePr>
                              <m:ctrlPr>
                                <a:rPr lang="en-AU" sz="1400" b="1" i="1" smtClean="0">
                                  <a:solidFill>
                                    <a:schemeClr val="tx1"/>
                                  </a:solidFill>
                                  <a:latin typeface="Cambria Math" panose="02040503050406030204" pitchFamily="18" charset="0"/>
                                </a:rPr>
                              </m:ctrlPr>
                            </m:sPrePr>
                            <m:sub/>
                            <m:sup>
                              <m:r>
                                <a:rPr lang="en-AU" sz="1400" b="1" i="1" smtClean="0">
                                  <a:solidFill>
                                    <a:schemeClr val="tx1"/>
                                  </a:solidFill>
                                  <a:latin typeface="Cambria Math" panose="02040503050406030204" pitchFamily="18" charset="0"/>
                                </a:rPr>
                                <m:t>𝟐</m:t>
                              </m:r>
                            </m:sup>
                            <m:e>
                              <m:r>
                                <a:rPr lang="en-AU" sz="1400" b="1" i="1" smtClean="0">
                                  <a:solidFill>
                                    <a:schemeClr val="tx1"/>
                                  </a:solidFill>
                                  <a:latin typeface="Cambria Math" panose="02040503050406030204" pitchFamily="18" charset="0"/>
                                </a:rPr>
                                <m:t>𝑻</m:t>
                              </m:r>
                            </m:e>
                          </m:sPre>
                        </m:e>
                        <m:sub>
                          <m:r>
                            <a:rPr lang="en-AU" sz="1400" b="1" i="1" smtClean="0">
                              <a:solidFill>
                                <a:schemeClr val="tx1"/>
                              </a:solidFill>
                              <a:latin typeface="Cambria Math" panose="02040503050406030204" pitchFamily="18" charset="0"/>
                            </a:rPr>
                            <m:t>𝟑</m:t>
                          </m:r>
                        </m:sub>
                      </m:sSub>
                      <m:r>
                        <a:rPr lang="en-AU" sz="1400" b="1" i="1" smtClean="0">
                          <a:solidFill>
                            <a:schemeClr val="tx1"/>
                          </a:solidFill>
                          <a:latin typeface="Cambria Math" panose="02040503050406030204" pitchFamily="18" charset="0"/>
                        </a:rPr>
                        <m:t>=</m:t>
                      </m:r>
                      <m:d>
                        <m:dPr>
                          <m:ctrlPr>
                            <a:rPr lang="en-AU" sz="1400" b="1" i="1" smtClean="0">
                              <a:solidFill>
                                <a:schemeClr val="tx1"/>
                              </a:solidFill>
                              <a:latin typeface="Cambria Math" panose="02040503050406030204" pitchFamily="18" charset="0"/>
                            </a:rPr>
                          </m:ctrlPr>
                        </m:dPr>
                        <m:e>
                          <m:m>
                            <m:mPr>
                              <m:mcs>
                                <m:mc>
                                  <m:mcPr>
                                    <m:count m:val="2"/>
                                    <m:mcJc m:val="center"/>
                                  </m:mcPr>
                                </m:mc>
                              </m:mcs>
                              <m:ctrlPr>
                                <a:rPr lang="en-AU" sz="1400" b="1" i="1" smtClean="0">
                                  <a:solidFill>
                                    <a:schemeClr val="tx1"/>
                                  </a:solidFill>
                                  <a:latin typeface="Cambria Math" panose="02040503050406030204" pitchFamily="18" charset="0"/>
                                </a:rPr>
                              </m:ctrlPr>
                            </m:mPr>
                            <m:mr>
                              <m:e>
                                <m:m>
                                  <m:mPr>
                                    <m:mcs>
                                      <m:mc>
                                        <m:mcPr>
                                          <m:count m:val="2"/>
                                          <m:mcJc m:val="center"/>
                                        </m:mcPr>
                                      </m:mc>
                                    </m:mcs>
                                    <m:ctrlPr>
                                      <a:rPr lang="en-AU" sz="1400" b="1" i="1" smtClean="0">
                                        <a:solidFill>
                                          <a:schemeClr val="tx1"/>
                                        </a:solidFill>
                                        <a:latin typeface="Cambria Math" panose="02040503050406030204" pitchFamily="18" charset="0"/>
                                      </a:rPr>
                                    </m:ctrlPr>
                                  </m:mPr>
                                  <m:mr>
                                    <m:e>
                                      <m:r>
                                        <m:rPr>
                                          <m:brk m:alnAt="7"/>
                                        </m:rPr>
                                        <a:rPr lang="en-AU" sz="1400" b="1" i="1" smtClean="0">
                                          <a:solidFill>
                                            <a:schemeClr val="tx1"/>
                                          </a:solidFill>
                                          <a:latin typeface="Cambria Math" panose="02040503050406030204" pitchFamily="18" charset="0"/>
                                        </a:rPr>
                                        <m:t>𝒄</m:t>
                                      </m:r>
                                      <m:r>
                                        <a:rPr lang="en-AU" sz="1400" b="1" i="1" smtClean="0">
                                          <a:solidFill>
                                            <a:schemeClr val="tx1"/>
                                          </a:solidFill>
                                          <a:latin typeface="Cambria Math" panose="02040503050406030204" pitchFamily="18" charset="0"/>
                                        </a:rPr>
                                        <m:t>𝒐𝒔</m:t>
                                      </m:r>
                                      <m:r>
                                        <a:rPr lang="en-AU" sz="1400" b="1" i="1" smtClean="0">
                                          <a:solidFill>
                                            <a:schemeClr val="accent2"/>
                                          </a:solidFill>
                                          <a:latin typeface="Cambria Math" panose="02040503050406030204" pitchFamily="18" charset="0"/>
                                        </a:rPr>
                                        <m:t>(</m:t>
                                      </m:r>
                                      <m:r>
                                        <m:rPr>
                                          <m:nor/>
                                        </m:rPr>
                                        <a:rPr lang="en-AU" sz="1400" dirty="0">
                                          <a:solidFill>
                                            <a:schemeClr val="accent2"/>
                                          </a:solidFill>
                                        </a:rPr>
                                        <m:t>pi</m:t>
                                      </m:r>
                                      <m:r>
                                        <m:rPr>
                                          <m:nor/>
                                        </m:rPr>
                                        <a:rPr lang="en-AU" sz="1400" dirty="0">
                                          <a:solidFill>
                                            <a:schemeClr val="accent2"/>
                                          </a:solidFill>
                                        </a:rPr>
                                        <m:t>/2 </m:t>
                                      </m:r>
                                      <m:r>
                                        <a:rPr lang="en-AU" sz="1400" b="1" i="1" smtClean="0">
                                          <a:solidFill>
                                            <a:schemeClr val="accent2"/>
                                          </a:solidFill>
                                          <a:latin typeface="Cambria Math" panose="02040503050406030204" pitchFamily="18" charset="0"/>
                                        </a:rPr>
                                        <m:t>)</m:t>
                                      </m:r>
                                    </m:e>
                                    <m:e>
                                      <m:r>
                                        <a:rPr lang="en-AU" sz="1400" b="1" i="1" smtClean="0">
                                          <a:solidFill>
                                            <a:schemeClr val="tx1"/>
                                          </a:solidFill>
                                          <a:latin typeface="Cambria Math" panose="02040503050406030204" pitchFamily="18" charset="0"/>
                                        </a:rPr>
                                        <m:t>−</m:t>
                                      </m:r>
                                      <m:r>
                                        <a:rPr lang="en-AU" sz="1400" b="1" i="1" smtClean="0">
                                          <a:solidFill>
                                            <a:schemeClr val="tx1"/>
                                          </a:solidFill>
                                          <a:latin typeface="Cambria Math" panose="02040503050406030204" pitchFamily="18" charset="0"/>
                                        </a:rPr>
                                        <m:t>𝒔𝒊𝒏</m:t>
                                      </m:r>
                                      <m:d>
                                        <m:dPr>
                                          <m:ctrlPr>
                                            <a:rPr lang="en-AU" sz="1400" b="1" i="1" smtClean="0">
                                              <a:solidFill>
                                                <a:schemeClr val="accent2"/>
                                              </a:solidFill>
                                              <a:latin typeface="Cambria Math" panose="02040503050406030204" pitchFamily="18" charset="0"/>
                                            </a:rPr>
                                          </m:ctrlPr>
                                        </m:dPr>
                                        <m:e>
                                          <m:r>
                                            <m:rPr>
                                              <m:nor/>
                                            </m:rPr>
                                            <a:rPr lang="en-AU" sz="1400" dirty="0">
                                              <a:solidFill>
                                                <a:schemeClr val="accent2"/>
                                              </a:solidFill>
                                            </a:rPr>
                                            <m:t>pi</m:t>
                                          </m:r>
                                          <m:r>
                                            <m:rPr>
                                              <m:nor/>
                                            </m:rPr>
                                            <a:rPr lang="en-AU" sz="1400" dirty="0">
                                              <a:solidFill>
                                                <a:schemeClr val="accent2"/>
                                              </a:solidFill>
                                            </a:rPr>
                                            <m:t>/2 </m:t>
                                          </m:r>
                                        </m:e>
                                      </m:d>
                                      <m:r>
                                        <a:rPr lang="en-AU" sz="1400" b="1" i="1" smtClean="0">
                                          <a:solidFill>
                                            <a:schemeClr val="tx1"/>
                                          </a:solidFill>
                                          <a:latin typeface="Cambria Math" panose="02040503050406030204" pitchFamily="18" charset="0"/>
                                        </a:rPr>
                                        <m:t>𝒄𝒐𝒔</m:t>
                                      </m:r>
                                      <m:r>
                                        <a:rPr lang="en-AU" sz="1400" b="1" i="1" smtClean="0">
                                          <a:solidFill>
                                            <a:srgbClr val="92D050"/>
                                          </a:solidFill>
                                          <a:latin typeface="Cambria Math" panose="02040503050406030204" pitchFamily="18" charset="0"/>
                                        </a:rPr>
                                        <m:t>(</m:t>
                                      </m:r>
                                      <m:r>
                                        <a:rPr lang="en-AU" sz="1400" b="1" i="1" smtClean="0">
                                          <a:solidFill>
                                            <a:srgbClr val="92D050"/>
                                          </a:solidFill>
                                          <a:latin typeface="Cambria Math" panose="02040503050406030204" pitchFamily="18" charset="0"/>
                                        </a:rPr>
                                        <m:t>𝟎</m:t>
                                      </m:r>
                                      <m:r>
                                        <a:rPr lang="en-AU" sz="1400" b="1" i="1" smtClean="0">
                                          <a:solidFill>
                                            <a:srgbClr val="92D050"/>
                                          </a:solidFill>
                                          <a:latin typeface="Cambria Math" panose="02040503050406030204" pitchFamily="18" charset="0"/>
                                        </a:rPr>
                                        <m:t>)</m:t>
                                      </m:r>
                                    </m:e>
                                  </m:mr>
                                  <m:mr>
                                    <m:e>
                                      <m:r>
                                        <a:rPr lang="en-AU" sz="1400" b="1" i="1" smtClean="0">
                                          <a:solidFill>
                                            <a:schemeClr val="tx1"/>
                                          </a:solidFill>
                                          <a:latin typeface="Cambria Math" panose="02040503050406030204" pitchFamily="18" charset="0"/>
                                        </a:rPr>
                                        <m:t>𝒔𝒊𝒏</m:t>
                                      </m:r>
                                      <m:r>
                                        <a:rPr lang="en-AU" sz="1400" b="1" i="1" smtClean="0">
                                          <a:solidFill>
                                            <a:schemeClr val="accent2"/>
                                          </a:solidFill>
                                          <a:latin typeface="Cambria Math" panose="02040503050406030204" pitchFamily="18" charset="0"/>
                                        </a:rPr>
                                        <m:t>(</m:t>
                                      </m:r>
                                      <m:r>
                                        <m:rPr>
                                          <m:nor/>
                                        </m:rPr>
                                        <a:rPr lang="en-AU" sz="1400" dirty="0">
                                          <a:solidFill>
                                            <a:schemeClr val="accent2"/>
                                          </a:solidFill>
                                        </a:rPr>
                                        <m:t>pi</m:t>
                                      </m:r>
                                      <m:r>
                                        <m:rPr>
                                          <m:nor/>
                                        </m:rPr>
                                        <a:rPr lang="en-AU" sz="1400" dirty="0">
                                          <a:solidFill>
                                            <a:schemeClr val="accent2"/>
                                          </a:solidFill>
                                        </a:rPr>
                                        <m:t>/2 </m:t>
                                      </m:r>
                                      <m:r>
                                        <a:rPr lang="en-AU" sz="1400" b="1" i="1" smtClean="0">
                                          <a:solidFill>
                                            <a:schemeClr val="accent2"/>
                                          </a:solidFill>
                                          <a:latin typeface="Cambria Math" panose="02040503050406030204" pitchFamily="18" charset="0"/>
                                        </a:rPr>
                                        <m:t>)</m:t>
                                      </m:r>
                                    </m:e>
                                    <m:e>
                                      <m:r>
                                        <a:rPr lang="en-AU" sz="1400" b="1" i="1" smtClean="0">
                                          <a:solidFill>
                                            <a:schemeClr val="tx1"/>
                                          </a:solidFill>
                                          <a:latin typeface="Cambria Math" panose="02040503050406030204" pitchFamily="18" charset="0"/>
                                        </a:rPr>
                                        <m:t>𝒄𝒐𝒔</m:t>
                                      </m:r>
                                      <m:d>
                                        <m:dPr>
                                          <m:ctrlPr>
                                            <a:rPr lang="en-AU" sz="1400" b="1" i="1" smtClean="0">
                                              <a:solidFill>
                                                <a:schemeClr val="accent2"/>
                                              </a:solidFill>
                                              <a:latin typeface="Cambria Math" panose="02040503050406030204" pitchFamily="18" charset="0"/>
                                            </a:rPr>
                                          </m:ctrlPr>
                                        </m:dPr>
                                        <m:e>
                                          <m:r>
                                            <m:rPr>
                                              <m:nor/>
                                            </m:rPr>
                                            <a:rPr lang="en-AU" sz="1400" dirty="0">
                                              <a:solidFill>
                                                <a:schemeClr val="accent2"/>
                                              </a:solidFill>
                                            </a:rPr>
                                            <m:t>pi</m:t>
                                          </m:r>
                                          <m:r>
                                            <m:rPr>
                                              <m:nor/>
                                            </m:rPr>
                                            <a:rPr lang="en-AU" sz="1400" dirty="0">
                                              <a:solidFill>
                                                <a:schemeClr val="accent2"/>
                                              </a:solidFill>
                                            </a:rPr>
                                            <m:t>/2 </m:t>
                                          </m:r>
                                        </m:e>
                                      </m:d>
                                      <m:r>
                                        <a:rPr lang="en-AU" sz="1400" b="1" i="1" smtClean="0">
                                          <a:solidFill>
                                            <a:schemeClr val="tx1"/>
                                          </a:solidFill>
                                          <a:latin typeface="Cambria Math" panose="02040503050406030204" pitchFamily="18" charset="0"/>
                                        </a:rPr>
                                        <m:t>𝒄𝒐𝒔</m:t>
                                      </m:r>
                                      <m:r>
                                        <a:rPr lang="en-AU" sz="1400" b="1" i="1" smtClean="0">
                                          <a:solidFill>
                                            <a:srgbClr val="92D050"/>
                                          </a:solidFill>
                                          <a:latin typeface="Cambria Math" panose="02040503050406030204" pitchFamily="18" charset="0"/>
                                        </a:rPr>
                                        <m:t>(</m:t>
                                      </m:r>
                                      <m:r>
                                        <a:rPr lang="en-AU" sz="1400" b="1" i="1" smtClean="0">
                                          <a:solidFill>
                                            <a:srgbClr val="92D050"/>
                                          </a:solidFill>
                                          <a:latin typeface="Cambria Math" panose="02040503050406030204" pitchFamily="18" charset="0"/>
                                        </a:rPr>
                                        <m:t>𝟎</m:t>
                                      </m:r>
                                      <m:r>
                                        <a:rPr lang="en-AU" sz="1400" b="1" i="1" smtClean="0">
                                          <a:solidFill>
                                            <a:srgbClr val="92D050"/>
                                          </a:solidFill>
                                          <a:latin typeface="Cambria Math" panose="02040503050406030204" pitchFamily="18" charset="0"/>
                                        </a:rPr>
                                        <m:t>)</m:t>
                                      </m:r>
                                    </m:e>
                                  </m:mr>
                                </m:m>
                              </m:e>
                              <m:e>
                                <m:m>
                                  <m:mPr>
                                    <m:mcs>
                                      <m:mc>
                                        <m:mcPr>
                                          <m:count m:val="2"/>
                                          <m:mcJc m:val="center"/>
                                        </m:mcPr>
                                      </m:mc>
                                    </m:mcs>
                                    <m:ctrlPr>
                                      <a:rPr lang="en-AU" sz="1400" b="1" i="1" smtClean="0">
                                        <a:solidFill>
                                          <a:schemeClr val="tx1"/>
                                        </a:solidFill>
                                        <a:latin typeface="Cambria Math" panose="02040503050406030204" pitchFamily="18" charset="0"/>
                                      </a:rPr>
                                    </m:ctrlPr>
                                  </m:mPr>
                                  <m:mr>
                                    <m:e>
                                      <m:r>
                                        <m:rPr>
                                          <m:brk m:alnAt="7"/>
                                        </m:rPr>
                                        <a:rPr lang="en-AU" sz="1400" b="1" i="1" smtClean="0">
                                          <a:solidFill>
                                            <a:schemeClr val="tx1"/>
                                          </a:solidFill>
                                          <a:latin typeface="Cambria Math" panose="02040503050406030204" pitchFamily="18" charset="0"/>
                                        </a:rPr>
                                        <m:t>𝒔</m:t>
                                      </m:r>
                                      <m:r>
                                        <a:rPr lang="en-AU" sz="1400" b="1" i="1" smtClean="0">
                                          <a:solidFill>
                                            <a:schemeClr val="tx1"/>
                                          </a:solidFill>
                                          <a:latin typeface="Cambria Math" panose="02040503050406030204" pitchFamily="18" charset="0"/>
                                        </a:rPr>
                                        <m:t>𝒊𝒏</m:t>
                                      </m:r>
                                      <m:d>
                                        <m:dPr>
                                          <m:ctrlPr>
                                            <a:rPr lang="en-AU" sz="1400" b="1" i="1" smtClean="0">
                                              <a:solidFill>
                                                <a:schemeClr val="accent2"/>
                                              </a:solidFill>
                                              <a:latin typeface="Cambria Math" panose="02040503050406030204" pitchFamily="18" charset="0"/>
                                            </a:rPr>
                                          </m:ctrlPr>
                                        </m:dPr>
                                        <m:e>
                                          <m:r>
                                            <m:rPr>
                                              <m:nor/>
                                            </m:rPr>
                                            <a:rPr lang="en-AU" sz="1400" dirty="0">
                                              <a:solidFill>
                                                <a:schemeClr val="accent2"/>
                                              </a:solidFill>
                                            </a:rPr>
                                            <m:t>pi</m:t>
                                          </m:r>
                                          <m:r>
                                            <m:rPr>
                                              <m:nor/>
                                            </m:rPr>
                                            <a:rPr lang="en-AU" sz="1400" dirty="0">
                                              <a:solidFill>
                                                <a:schemeClr val="accent2"/>
                                              </a:solidFill>
                                            </a:rPr>
                                            <m:t>/2 </m:t>
                                          </m:r>
                                        </m:e>
                                      </m:d>
                                      <m:r>
                                        <m:rPr>
                                          <m:brk m:alnAt="7"/>
                                        </m:rPr>
                                        <a:rPr lang="en-AU" sz="1400" b="1" i="1" smtClean="0">
                                          <a:solidFill>
                                            <a:schemeClr val="tx1"/>
                                          </a:solidFill>
                                          <a:latin typeface="Cambria Math" panose="02040503050406030204" pitchFamily="18" charset="0"/>
                                        </a:rPr>
                                        <m:t>𝒔</m:t>
                                      </m:r>
                                      <m:r>
                                        <a:rPr lang="en-AU" sz="1400" b="1" i="1" smtClean="0">
                                          <a:solidFill>
                                            <a:schemeClr val="tx1"/>
                                          </a:solidFill>
                                          <a:latin typeface="Cambria Math" panose="02040503050406030204" pitchFamily="18" charset="0"/>
                                        </a:rPr>
                                        <m:t>𝒊𝒏</m:t>
                                      </m:r>
                                      <m:r>
                                        <a:rPr lang="en-AU" sz="1400" b="1" i="1" smtClean="0">
                                          <a:solidFill>
                                            <a:srgbClr val="92D050"/>
                                          </a:solidFill>
                                          <a:latin typeface="Cambria Math" panose="02040503050406030204" pitchFamily="18" charset="0"/>
                                        </a:rPr>
                                        <m:t>(</m:t>
                                      </m:r>
                                      <m:r>
                                        <a:rPr lang="en-AU" sz="1400" b="1" i="1" smtClean="0">
                                          <a:solidFill>
                                            <a:srgbClr val="92D050"/>
                                          </a:solidFill>
                                          <a:latin typeface="Cambria Math" panose="02040503050406030204" pitchFamily="18" charset="0"/>
                                        </a:rPr>
                                        <m:t>𝟎</m:t>
                                      </m:r>
                                      <m:r>
                                        <a:rPr lang="en-AU" sz="1400" b="1" i="1" smtClean="0">
                                          <a:solidFill>
                                            <a:srgbClr val="92D050"/>
                                          </a:solidFill>
                                          <a:latin typeface="Cambria Math" panose="02040503050406030204" pitchFamily="18" charset="0"/>
                                        </a:rPr>
                                        <m:t>)</m:t>
                                      </m:r>
                                    </m:e>
                                    <m:e>
                                      <m:r>
                                        <a:rPr lang="en-AU" sz="1400" b="1" i="1" smtClean="0">
                                          <a:solidFill>
                                            <a:schemeClr val="tx2"/>
                                          </a:solidFill>
                                          <a:latin typeface="Cambria Math" panose="02040503050406030204" pitchFamily="18" charset="0"/>
                                        </a:rPr>
                                        <m:t>𝟒</m:t>
                                      </m:r>
                                      <m:r>
                                        <a:rPr lang="en-AU" sz="1400" b="1" i="1" smtClean="0">
                                          <a:solidFill>
                                            <a:schemeClr val="tx1"/>
                                          </a:solidFill>
                                          <a:latin typeface="Cambria Math" panose="02040503050406030204" pitchFamily="18" charset="0"/>
                                        </a:rPr>
                                        <m:t>𝒄𝒐𝒔</m:t>
                                      </m:r>
                                      <m:r>
                                        <a:rPr lang="en-AU" sz="1400" b="1" i="1" smtClean="0">
                                          <a:solidFill>
                                            <a:schemeClr val="accent2"/>
                                          </a:solidFill>
                                          <a:latin typeface="Cambria Math" panose="02040503050406030204" pitchFamily="18" charset="0"/>
                                        </a:rPr>
                                        <m:t>(</m:t>
                                      </m:r>
                                      <m:r>
                                        <m:rPr>
                                          <m:nor/>
                                        </m:rPr>
                                        <a:rPr lang="en-AU" sz="1400" dirty="0">
                                          <a:solidFill>
                                            <a:schemeClr val="accent2"/>
                                          </a:solidFill>
                                        </a:rPr>
                                        <m:t>pi</m:t>
                                      </m:r>
                                      <m:r>
                                        <m:rPr>
                                          <m:nor/>
                                        </m:rPr>
                                        <a:rPr lang="en-AU" sz="1400" dirty="0">
                                          <a:solidFill>
                                            <a:schemeClr val="accent2"/>
                                          </a:solidFill>
                                        </a:rPr>
                                        <m:t>/2 </m:t>
                                      </m:r>
                                      <m:r>
                                        <a:rPr lang="en-AU" sz="1400" b="1" i="1" smtClean="0">
                                          <a:solidFill>
                                            <a:schemeClr val="accent2"/>
                                          </a:solidFill>
                                          <a:latin typeface="Cambria Math" panose="02040503050406030204" pitchFamily="18" charset="0"/>
                                        </a:rPr>
                                        <m:t>)</m:t>
                                      </m:r>
                                    </m:e>
                                  </m:mr>
                                  <m:mr>
                                    <m:e>
                                      <m:r>
                                        <a:rPr lang="en-AU" sz="1400" b="1" i="1" smtClean="0">
                                          <a:solidFill>
                                            <a:schemeClr val="tx1"/>
                                          </a:solidFill>
                                          <a:latin typeface="Cambria Math" panose="02040503050406030204" pitchFamily="18" charset="0"/>
                                        </a:rPr>
                                        <m:t>−</m:t>
                                      </m:r>
                                      <m:r>
                                        <a:rPr lang="en-AU" sz="1400" b="1" i="1" smtClean="0">
                                          <a:solidFill>
                                            <a:schemeClr val="tx1"/>
                                          </a:solidFill>
                                          <a:latin typeface="Cambria Math" panose="02040503050406030204" pitchFamily="18" charset="0"/>
                                        </a:rPr>
                                        <m:t>𝒄𝒐𝒔</m:t>
                                      </m:r>
                                      <m:d>
                                        <m:dPr>
                                          <m:ctrlPr>
                                            <a:rPr lang="en-AU" sz="1400" b="1" i="1" smtClean="0">
                                              <a:solidFill>
                                                <a:schemeClr val="accent2"/>
                                              </a:solidFill>
                                              <a:latin typeface="Cambria Math" panose="02040503050406030204" pitchFamily="18" charset="0"/>
                                            </a:rPr>
                                          </m:ctrlPr>
                                        </m:dPr>
                                        <m:e>
                                          <m:r>
                                            <m:rPr>
                                              <m:nor/>
                                            </m:rPr>
                                            <a:rPr lang="en-AU" sz="1400" dirty="0">
                                              <a:solidFill>
                                                <a:schemeClr val="accent2"/>
                                              </a:solidFill>
                                            </a:rPr>
                                            <m:t>pi</m:t>
                                          </m:r>
                                          <m:r>
                                            <m:rPr>
                                              <m:nor/>
                                            </m:rPr>
                                            <a:rPr lang="en-AU" sz="1400" dirty="0">
                                              <a:solidFill>
                                                <a:schemeClr val="accent2"/>
                                              </a:solidFill>
                                            </a:rPr>
                                            <m:t>/2 </m:t>
                                          </m:r>
                                        </m:e>
                                      </m:d>
                                      <m:r>
                                        <a:rPr lang="en-AU" sz="1400" b="1" i="1" smtClean="0">
                                          <a:solidFill>
                                            <a:schemeClr val="tx1"/>
                                          </a:solidFill>
                                          <a:latin typeface="Cambria Math" panose="02040503050406030204" pitchFamily="18" charset="0"/>
                                        </a:rPr>
                                        <m:t>𝒔𝒊𝒏</m:t>
                                      </m:r>
                                      <m:r>
                                        <a:rPr lang="en-AU" sz="1400" b="1" i="1" smtClean="0">
                                          <a:solidFill>
                                            <a:srgbClr val="92D050"/>
                                          </a:solidFill>
                                          <a:latin typeface="Cambria Math" panose="02040503050406030204" pitchFamily="18" charset="0"/>
                                        </a:rPr>
                                        <m:t>(</m:t>
                                      </m:r>
                                      <m:r>
                                        <a:rPr lang="en-AU" sz="1400" b="1" i="1" smtClean="0">
                                          <a:solidFill>
                                            <a:srgbClr val="92D050"/>
                                          </a:solidFill>
                                          <a:latin typeface="Cambria Math" panose="02040503050406030204" pitchFamily="18" charset="0"/>
                                        </a:rPr>
                                        <m:t>𝟎</m:t>
                                      </m:r>
                                      <m:r>
                                        <a:rPr lang="en-AU" sz="1400" b="1" i="1" smtClean="0">
                                          <a:solidFill>
                                            <a:srgbClr val="92D050"/>
                                          </a:solidFill>
                                          <a:latin typeface="Cambria Math" panose="02040503050406030204" pitchFamily="18" charset="0"/>
                                        </a:rPr>
                                        <m:t>)</m:t>
                                      </m:r>
                                    </m:e>
                                    <m:e>
                                      <m:r>
                                        <a:rPr lang="en-AU" sz="1400" b="1" i="1" smtClean="0">
                                          <a:solidFill>
                                            <a:schemeClr val="tx2"/>
                                          </a:solidFill>
                                          <a:latin typeface="Cambria Math" panose="02040503050406030204" pitchFamily="18" charset="0"/>
                                        </a:rPr>
                                        <m:t>𝟒</m:t>
                                      </m:r>
                                      <m:r>
                                        <a:rPr lang="en-AU" sz="1400" b="1" i="1" smtClean="0">
                                          <a:solidFill>
                                            <a:schemeClr val="tx1"/>
                                          </a:solidFill>
                                          <a:latin typeface="Cambria Math" panose="02040503050406030204" pitchFamily="18" charset="0"/>
                                        </a:rPr>
                                        <m:t>𝒔𝒊𝒏</m:t>
                                      </m:r>
                                      <m:r>
                                        <a:rPr lang="en-AU" sz="1400" b="1" i="1" smtClean="0">
                                          <a:solidFill>
                                            <a:schemeClr val="accent2"/>
                                          </a:solidFill>
                                          <a:latin typeface="Cambria Math" panose="02040503050406030204" pitchFamily="18" charset="0"/>
                                        </a:rPr>
                                        <m:t>(</m:t>
                                      </m:r>
                                      <m:r>
                                        <m:rPr>
                                          <m:nor/>
                                        </m:rPr>
                                        <a:rPr lang="en-AU" sz="1400" dirty="0">
                                          <a:solidFill>
                                            <a:schemeClr val="accent2"/>
                                          </a:solidFill>
                                        </a:rPr>
                                        <m:t>pi</m:t>
                                      </m:r>
                                      <m:r>
                                        <m:rPr>
                                          <m:nor/>
                                        </m:rPr>
                                        <a:rPr lang="en-AU" sz="1400" dirty="0">
                                          <a:solidFill>
                                            <a:schemeClr val="accent2"/>
                                          </a:solidFill>
                                        </a:rPr>
                                        <m:t>/2 </m:t>
                                      </m:r>
                                      <m:r>
                                        <a:rPr lang="en-AU" sz="1400" b="1" i="1" smtClean="0">
                                          <a:solidFill>
                                            <a:schemeClr val="tx1"/>
                                          </a:solidFill>
                                          <a:latin typeface="Cambria Math" panose="02040503050406030204" pitchFamily="18" charset="0"/>
                                        </a:rPr>
                                        <m:t>)</m:t>
                                      </m:r>
                                    </m:e>
                                  </m:mr>
                                </m:m>
                              </m:e>
                            </m:mr>
                            <m:mr>
                              <m:e>
                                <m:m>
                                  <m:mPr>
                                    <m:mcs>
                                      <m:mc>
                                        <m:mcPr>
                                          <m:count m:val="2"/>
                                          <m:mcJc m:val="center"/>
                                        </m:mcPr>
                                      </m:mc>
                                    </m:mcs>
                                    <m:ctrlPr>
                                      <a:rPr lang="en-AU" sz="1400" b="1" i="1" smtClean="0">
                                        <a:solidFill>
                                          <a:schemeClr val="tx1"/>
                                        </a:solidFill>
                                        <a:latin typeface="Cambria Math" panose="02040503050406030204" pitchFamily="18" charset="0"/>
                                      </a:rPr>
                                    </m:ctrlPr>
                                  </m:mPr>
                                  <m:mr>
                                    <m:e>
                                      <m:r>
                                        <m:rPr>
                                          <m:brk m:alnAt="7"/>
                                        </m:rPr>
                                        <a:rPr lang="en-AU" sz="1400" b="1" i="1" smtClean="0">
                                          <a:solidFill>
                                            <a:schemeClr val="tx1"/>
                                          </a:solidFill>
                                          <a:latin typeface="Cambria Math" panose="02040503050406030204" pitchFamily="18" charset="0"/>
                                        </a:rPr>
                                        <m:t>𝟎</m:t>
                                      </m:r>
                                    </m:e>
                                    <m:e>
                                      <m:r>
                                        <a:rPr lang="en-AU" sz="1400" b="1" i="1" smtClean="0">
                                          <a:solidFill>
                                            <a:schemeClr val="tx1"/>
                                          </a:solidFill>
                                          <a:latin typeface="Cambria Math" panose="02040503050406030204" pitchFamily="18" charset="0"/>
                                        </a:rPr>
                                        <m:t>𝒔𝒊𝒏</m:t>
                                      </m:r>
                                      <m:r>
                                        <a:rPr lang="en-AU" sz="1400" b="1" i="1" smtClean="0">
                                          <a:solidFill>
                                            <a:srgbClr val="92D050"/>
                                          </a:solidFill>
                                          <a:latin typeface="Cambria Math" panose="02040503050406030204" pitchFamily="18" charset="0"/>
                                        </a:rPr>
                                        <m:t>(</m:t>
                                      </m:r>
                                      <m:r>
                                        <a:rPr lang="en-AU" sz="1400" b="1" i="1" smtClean="0">
                                          <a:solidFill>
                                            <a:srgbClr val="92D050"/>
                                          </a:solidFill>
                                          <a:latin typeface="Cambria Math" panose="02040503050406030204" pitchFamily="18" charset="0"/>
                                        </a:rPr>
                                        <m:t>𝟎</m:t>
                                      </m:r>
                                      <m:r>
                                        <a:rPr lang="en-AU" sz="1400" b="1" i="1" smtClean="0">
                                          <a:solidFill>
                                            <a:srgbClr val="92D050"/>
                                          </a:solidFill>
                                          <a:latin typeface="Cambria Math" panose="02040503050406030204" pitchFamily="18" charset="0"/>
                                        </a:rPr>
                                        <m:t>)</m:t>
                                      </m:r>
                                    </m:e>
                                  </m:mr>
                                  <m:mr>
                                    <m:e>
                                      <m:r>
                                        <a:rPr lang="en-AU" sz="1400" b="1" i="1" smtClean="0">
                                          <a:solidFill>
                                            <a:schemeClr val="tx1"/>
                                          </a:solidFill>
                                          <a:latin typeface="Cambria Math" panose="02040503050406030204" pitchFamily="18" charset="0"/>
                                        </a:rPr>
                                        <m:t>𝟎</m:t>
                                      </m:r>
                                    </m:e>
                                    <m:e>
                                      <m:r>
                                        <a:rPr lang="en-AU" sz="1400" b="1" i="1" smtClean="0">
                                          <a:solidFill>
                                            <a:schemeClr val="tx1"/>
                                          </a:solidFill>
                                          <a:latin typeface="Cambria Math" panose="02040503050406030204" pitchFamily="18" charset="0"/>
                                        </a:rPr>
                                        <m:t>𝟎</m:t>
                                      </m:r>
                                    </m:e>
                                  </m:mr>
                                </m:m>
                              </m:e>
                              <m:e>
                                <m:m>
                                  <m:mPr>
                                    <m:mcs>
                                      <m:mc>
                                        <m:mcPr>
                                          <m:count m:val="2"/>
                                          <m:mcJc m:val="center"/>
                                        </m:mcPr>
                                      </m:mc>
                                    </m:mcs>
                                    <m:ctrlPr>
                                      <a:rPr lang="en-AU" sz="1400" b="1" i="1" smtClean="0">
                                        <a:solidFill>
                                          <a:schemeClr val="tx1"/>
                                        </a:solidFill>
                                        <a:latin typeface="Cambria Math" panose="02040503050406030204" pitchFamily="18" charset="0"/>
                                      </a:rPr>
                                    </m:ctrlPr>
                                  </m:mPr>
                                  <m:mr>
                                    <m:e>
                                      <m:r>
                                        <m:rPr>
                                          <m:brk m:alnAt="7"/>
                                        </m:rPr>
                                        <a:rPr lang="en-AU" sz="1400" b="1" i="1" smtClean="0">
                                          <a:solidFill>
                                            <a:schemeClr val="tx1"/>
                                          </a:solidFill>
                                          <a:latin typeface="Cambria Math" panose="02040503050406030204" pitchFamily="18" charset="0"/>
                                        </a:rPr>
                                        <m:t>𝒄</m:t>
                                      </m:r>
                                      <m:r>
                                        <a:rPr lang="en-AU" sz="1400" b="1" i="1" smtClean="0">
                                          <a:solidFill>
                                            <a:schemeClr val="tx1"/>
                                          </a:solidFill>
                                          <a:latin typeface="Cambria Math" panose="02040503050406030204" pitchFamily="18" charset="0"/>
                                        </a:rPr>
                                        <m:t>𝒐𝒔</m:t>
                                      </m:r>
                                      <m:r>
                                        <a:rPr lang="en-AU" sz="1400" b="1" i="1" smtClean="0">
                                          <a:solidFill>
                                            <a:srgbClr val="92D050"/>
                                          </a:solidFill>
                                          <a:latin typeface="Cambria Math" panose="02040503050406030204" pitchFamily="18" charset="0"/>
                                        </a:rPr>
                                        <m:t>(</m:t>
                                      </m:r>
                                      <m:r>
                                        <a:rPr lang="en-AU" sz="1400" b="1" i="1" smtClean="0">
                                          <a:solidFill>
                                            <a:srgbClr val="92D050"/>
                                          </a:solidFill>
                                          <a:latin typeface="Cambria Math" panose="02040503050406030204" pitchFamily="18" charset="0"/>
                                        </a:rPr>
                                        <m:t>𝟎</m:t>
                                      </m:r>
                                      <m:r>
                                        <a:rPr lang="en-AU" sz="1400" b="1" i="1" smtClean="0">
                                          <a:solidFill>
                                            <a:srgbClr val="92D050"/>
                                          </a:solidFill>
                                          <a:latin typeface="Cambria Math" panose="02040503050406030204" pitchFamily="18" charset="0"/>
                                        </a:rPr>
                                        <m:t>)</m:t>
                                      </m:r>
                                    </m:e>
                                    <m:e>
                                      <m:r>
                                        <a:rPr lang="en-AU" sz="1400" b="1" i="1" smtClean="0">
                                          <a:solidFill>
                                            <a:schemeClr val="accent1"/>
                                          </a:solidFill>
                                          <a:latin typeface="Cambria Math" panose="02040503050406030204" pitchFamily="18" charset="0"/>
                                        </a:rPr>
                                        <m:t>𝟎</m:t>
                                      </m:r>
                                    </m:e>
                                  </m:mr>
                                  <m:mr>
                                    <m:e>
                                      <m:r>
                                        <a:rPr lang="en-AU" sz="1400" b="1" i="1" smtClean="0">
                                          <a:solidFill>
                                            <a:schemeClr val="tx1"/>
                                          </a:solidFill>
                                          <a:latin typeface="Cambria Math" panose="02040503050406030204" pitchFamily="18" charset="0"/>
                                        </a:rPr>
                                        <m:t>𝟎</m:t>
                                      </m:r>
                                    </m:e>
                                    <m:e>
                                      <m:r>
                                        <a:rPr lang="en-AU" sz="1400" b="1" i="1" smtClean="0">
                                          <a:solidFill>
                                            <a:schemeClr val="tx1"/>
                                          </a:solidFill>
                                          <a:latin typeface="Cambria Math" panose="02040503050406030204" pitchFamily="18" charset="0"/>
                                        </a:rPr>
                                        <m:t>𝟏</m:t>
                                      </m:r>
                                    </m:e>
                                  </m:mr>
                                </m:m>
                              </m:e>
                            </m:mr>
                          </m:m>
                        </m:e>
                      </m:d>
                    </m:oMath>
                  </m:oMathPara>
                </a14:m>
                <a:endParaRPr lang="en-AU" b="1" dirty="0"/>
              </a:p>
            </p:txBody>
          </p:sp>
        </mc:Choice>
        <mc:Fallback>
          <p:sp>
            <p:nvSpPr>
              <p:cNvPr id="15" name="TextBox 14">
                <a:extLst>
                  <a:ext uri="{FF2B5EF4-FFF2-40B4-BE49-F238E27FC236}">
                    <a16:creationId xmlns:a16="http://schemas.microsoft.com/office/drawing/2014/main" id="{CDF86633-5AE9-3A63-0380-550BF315D421}"/>
                  </a:ext>
                </a:extLst>
              </p:cNvPr>
              <p:cNvSpPr txBox="1">
                <a:spLocks noRot="1" noChangeAspect="1" noMove="1" noResize="1" noEditPoints="1" noAdjustHandles="1" noChangeArrowheads="1" noChangeShapeType="1" noTextEdit="1"/>
              </p:cNvSpPr>
              <p:nvPr/>
            </p:nvSpPr>
            <p:spPr>
              <a:xfrm>
                <a:off x="0" y="4243920"/>
                <a:ext cx="6781398" cy="927370"/>
              </a:xfrm>
              <a:prstGeom prst="rect">
                <a:avLst/>
              </a:prstGeom>
              <a:blipFill>
                <a:blip r:embed="rId3"/>
                <a:stretch>
                  <a:fillRect/>
                </a:stretch>
              </a:blipFill>
            </p:spPr>
            <p:txBody>
              <a:bodyPr/>
              <a:lstStyle/>
              <a:p>
                <a:r>
                  <a:rPr lang="en-AU">
                    <a:noFill/>
                  </a:rPr>
                  <a:t> </a:t>
                </a:r>
              </a:p>
            </p:txBody>
          </p:sp>
        </mc:Fallback>
      </mc:AlternateContent>
      <p:sp>
        <p:nvSpPr>
          <p:cNvPr id="17" name="TextBox 16">
            <a:extLst>
              <a:ext uri="{FF2B5EF4-FFF2-40B4-BE49-F238E27FC236}">
                <a16:creationId xmlns:a16="http://schemas.microsoft.com/office/drawing/2014/main" id="{341F9DB9-CDD4-7336-58CE-212B54B49316}"/>
              </a:ext>
            </a:extLst>
          </p:cNvPr>
          <p:cNvSpPr txBox="1"/>
          <p:nvPr/>
        </p:nvSpPr>
        <p:spPr>
          <a:xfrm>
            <a:off x="8018526" y="1489976"/>
            <a:ext cx="3335274" cy="1477328"/>
          </a:xfrm>
          <a:prstGeom prst="rect">
            <a:avLst/>
          </a:prstGeom>
          <a:noFill/>
        </p:spPr>
        <p:txBody>
          <a:bodyPr wrap="square">
            <a:spAutoFit/>
          </a:bodyPr>
          <a:lstStyle/>
          <a:p>
            <a:endParaRPr lang="en-AU" dirty="0"/>
          </a:p>
          <a:p>
            <a:r>
              <a:rPr lang="en-AU" dirty="0"/>
              <a:t>         0         1         0         0</a:t>
            </a:r>
          </a:p>
          <a:p>
            <a:r>
              <a:rPr lang="en-AU" dirty="0"/>
              <a:t>        -1         0         0        -3</a:t>
            </a:r>
          </a:p>
          <a:p>
            <a:r>
              <a:rPr lang="en-AU" dirty="0"/>
              <a:t>         0         0         1         0</a:t>
            </a:r>
          </a:p>
          <a:p>
            <a:r>
              <a:rPr lang="en-AU" dirty="0"/>
              <a:t>         0         0         0         1</a:t>
            </a:r>
          </a:p>
        </p:txBody>
      </p:sp>
      <p:sp>
        <p:nvSpPr>
          <p:cNvPr id="19" name="TextBox 18">
            <a:extLst>
              <a:ext uri="{FF2B5EF4-FFF2-40B4-BE49-F238E27FC236}">
                <a16:creationId xmlns:a16="http://schemas.microsoft.com/office/drawing/2014/main" id="{56F55DCF-3B94-B416-A96B-56B22CC8C403}"/>
              </a:ext>
            </a:extLst>
          </p:cNvPr>
          <p:cNvSpPr txBox="1"/>
          <p:nvPr/>
        </p:nvSpPr>
        <p:spPr>
          <a:xfrm>
            <a:off x="8018526" y="3693962"/>
            <a:ext cx="3188970" cy="1477328"/>
          </a:xfrm>
          <a:prstGeom prst="rect">
            <a:avLst/>
          </a:prstGeom>
          <a:noFill/>
        </p:spPr>
        <p:txBody>
          <a:bodyPr wrap="square">
            <a:spAutoFit/>
          </a:bodyPr>
          <a:lstStyle/>
          <a:p>
            <a:endParaRPr lang="en-AU" dirty="0"/>
          </a:p>
          <a:p>
            <a:r>
              <a:rPr lang="en-AU" dirty="0"/>
              <a:t>         0        -1         0         0</a:t>
            </a:r>
          </a:p>
          <a:p>
            <a:r>
              <a:rPr lang="en-AU" dirty="0"/>
              <a:t>         1         0         0         4</a:t>
            </a:r>
          </a:p>
          <a:p>
            <a:r>
              <a:rPr lang="en-AU" dirty="0"/>
              <a:t>         0         0         1         0</a:t>
            </a:r>
          </a:p>
          <a:p>
            <a:r>
              <a:rPr lang="en-AU" dirty="0"/>
              <a:t>         0         0         0         1</a:t>
            </a:r>
          </a:p>
        </p:txBody>
      </p:sp>
    </p:spTree>
    <p:extLst>
      <p:ext uri="{BB962C8B-B14F-4D97-AF65-F5344CB8AC3E}">
        <p14:creationId xmlns:p14="http://schemas.microsoft.com/office/powerpoint/2010/main" val="31976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E6C06-7714-D6A9-ABFD-78BE7975B68C}"/>
              </a:ext>
            </a:extLst>
          </p:cNvPr>
          <p:cNvSpPr>
            <a:spLocks noGrp="1"/>
          </p:cNvSpPr>
          <p:nvPr>
            <p:ph type="title"/>
          </p:nvPr>
        </p:nvSpPr>
        <p:spPr/>
        <p:txBody>
          <a:bodyPr>
            <a:normAutofit/>
          </a:bodyPr>
          <a:lstStyle/>
          <a:p>
            <a:r>
              <a:rPr lang="en-AU" dirty="0"/>
              <a:t>But is that actually our final solution? 						Well…not really.</a:t>
            </a:r>
          </a:p>
        </p:txBody>
      </p:sp>
      <p:pic>
        <p:nvPicPr>
          <p:cNvPr id="7" name="Content Placeholder 3">
            <a:extLst>
              <a:ext uri="{FF2B5EF4-FFF2-40B4-BE49-F238E27FC236}">
                <a16:creationId xmlns:a16="http://schemas.microsoft.com/office/drawing/2014/main" id="{BFF1984E-977C-AC46-C1CD-28083D8B444D}"/>
              </a:ext>
            </a:extLst>
          </p:cNvPr>
          <p:cNvPicPr>
            <a:picLocks noChangeAspect="1"/>
          </p:cNvPicPr>
          <p:nvPr/>
        </p:nvPicPr>
        <p:blipFill>
          <a:blip r:embed="rId2"/>
          <a:stretch>
            <a:fillRect/>
          </a:stretch>
        </p:blipFill>
        <p:spPr>
          <a:xfrm>
            <a:off x="585216" y="1673568"/>
            <a:ext cx="4542881" cy="4122666"/>
          </a:xfrm>
          <a:prstGeom prst="rect">
            <a:avLst/>
          </a:prstGeom>
          <a:noFill/>
        </p:spPr>
      </p:pic>
      <p:sp>
        <p:nvSpPr>
          <p:cNvPr id="8" name="Arrow: Left-Up 7">
            <a:extLst>
              <a:ext uri="{FF2B5EF4-FFF2-40B4-BE49-F238E27FC236}">
                <a16:creationId xmlns:a16="http://schemas.microsoft.com/office/drawing/2014/main" id="{472669A9-ED92-E984-AD03-AE3254CA0AA7}"/>
              </a:ext>
            </a:extLst>
          </p:cNvPr>
          <p:cNvSpPr/>
          <p:nvPr/>
        </p:nvSpPr>
        <p:spPr>
          <a:xfrm flipH="1">
            <a:off x="1399726" y="3873064"/>
            <a:ext cx="1174488" cy="1342040"/>
          </a:xfrm>
          <a:prstGeom prst="leftUpArrow">
            <a:avLst>
              <a:gd name="adj1" fmla="val 9088"/>
              <a:gd name="adj2" fmla="val 25000"/>
              <a:gd name="adj3" fmla="val 25000"/>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AU"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0662FEB-ED30-B34F-845A-57BBB6FC4C57}"/>
                  </a:ext>
                </a:extLst>
              </p:cNvPr>
              <p:cNvSpPr txBox="1"/>
              <p:nvPr/>
            </p:nvSpPr>
            <p:spPr>
              <a:xfrm>
                <a:off x="3971142" y="1641141"/>
                <a:ext cx="692998" cy="4220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AU" b="1" i="1" smtClean="0">
                              <a:solidFill>
                                <a:srgbClr val="FF0000"/>
                              </a:solidFill>
                              <a:latin typeface="Cambria Math" panose="02040503050406030204" pitchFamily="18" charset="0"/>
                            </a:rPr>
                          </m:ctrlPr>
                        </m:sSubPr>
                        <m:e>
                          <m:sPre>
                            <m:sPrePr>
                              <m:ctrlPr>
                                <a:rPr lang="en-AU" b="1" i="1" smtClean="0">
                                  <a:solidFill>
                                    <a:srgbClr val="FF0000"/>
                                  </a:solidFill>
                                  <a:latin typeface="Cambria Math" panose="02040503050406030204" pitchFamily="18" charset="0"/>
                                </a:rPr>
                              </m:ctrlPr>
                            </m:sPrePr>
                            <m:sub/>
                            <m:sup>
                              <m:r>
                                <a:rPr lang="en-AU" b="1" i="1" smtClean="0">
                                  <a:solidFill>
                                    <a:srgbClr val="FF0000"/>
                                  </a:solidFill>
                                  <a:latin typeface="Cambria Math" panose="02040503050406030204" pitchFamily="18" charset="0"/>
                                </a:rPr>
                                <m:t>𝟎</m:t>
                              </m:r>
                            </m:sup>
                            <m:e>
                              <m:r>
                                <a:rPr lang="en-AU" b="1" i="1" smtClean="0">
                                  <a:solidFill>
                                    <a:srgbClr val="FF0000"/>
                                  </a:solidFill>
                                  <a:latin typeface="Cambria Math" panose="02040503050406030204" pitchFamily="18" charset="0"/>
                                </a:rPr>
                                <m:t>𝑻</m:t>
                              </m:r>
                            </m:e>
                          </m:sPre>
                        </m:e>
                        <m:sub>
                          <m:r>
                            <a:rPr lang="en-AU" b="1" i="1" smtClean="0">
                              <a:solidFill>
                                <a:srgbClr val="FF0000"/>
                              </a:solidFill>
                              <a:latin typeface="Cambria Math" panose="02040503050406030204" pitchFamily="18" charset="0"/>
                            </a:rPr>
                            <m:t>𝟐</m:t>
                          </m:r>
                        </m:sub>
                      </m:sSub>
                    </m:oMath>
                  </m:oMathPara>
                </a14:m>
                <a:endParaRPr lang="en-AU" b="1" dirty="0"/>
              </a:p>
            </p:txBody>
          </p:sp>
        </mc:Choice>
        <mc:Fallback xmlns="">
          <p:sp>
            <p:nvSpPr>
              <p:cNvPr id="12" name="TextBox 11">
                <a:extLst>
                  <a:ext uri="{FF2B5EF4-FFF2-40B4-BE49-F238E27FC236}">
                    <a16:creationId xmlns:a16="http://schemas.microsoft.com/office/drawing/2014/main" id="{30662FEB-ED30-B34F-845A-57BBB6FC4C57}"/>
                  </a:ext>
                </a:extLst>
              </p:cNvPr>
              <p:cNvSpPr txBox="1">
                <a:spLocks noRot="1" noChangeAspect="1" noMove="1" noResize="1" noEditPoints="1" noAdjustHandles="1" noChangeArrowheads="1" noChangeShapeType="1" noTextEdit="1"/>
              </p:cNvSpPr>
              <p:nvPr/>
            </p:nvSpPr>
            <p:spPr>
              <a:xfrm>
                <a:off x="3971142" y="1641141"/>
                <a:ext cx="692998" cy="422039"/>
              </a:xfrm>
              <a:prstGeom prst="rect">
                <a:avLst/>
              </a:prstGeom>
              <a:blipFill>
                <a:blip r:embed="rId3"/>
                <a:stretch>
                  <a:fillRect/>
                </a:stretch>
              </a:blipFill>
            </p:spPr>
            <p:txBody>
              <a:bodyPr/>
              <a:lstStyle/>
              <a:p>
                <a:r>
                  <a:rPr lang="en-AU">
                    <a:noFill/>
                  </a:rPr>
                  <a:t> </a:t>
                </a:r>
              </a:p>
            </p:txBody>
          </p:sp>
        </mc:Fallback>
      </mc:AlternateContent>
      <p:sp>
        <p:nvSpPr>
          <p:cNvPr id="14" name="Arrow: Left-Up 13">
            <a:extLst>
              <a:ext uri="{FF2B5EF4-FFF2-40B4-BE49-F238E27FC236}">
                <a16:creationId xmlns:a16="http://schemas.microsoft.com/office/drawing/2014/main" id="{720BD891-223A-6D4A-699F-D4ED520ED5FB}"/>
              </a:ext>
            </a:extLst>
          </p:cNvPr>
          <p:cNvSpPr/>
          <p:nvPr/>
        </p:nvSpPr>
        <p:spPr>
          <a:xfrm rot="905888" flipH="1">
            <a:off x="3685859" y="1282422"/>
            <a:ext cx="1188720" cy="1280160"/>
          </a:xfrm>
          <a:prstGeom prst="leftUpArrow">
            <a:avLst>
              <a:gd name="adj1" fmla="val 9088"/>
              <a:gd name="adj2" fmla="val 25000"/>
              <a:gd name="adj3" fmla="val 25000"/>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DDE2D8-0BBA-6BDA-0485-3DD95B888D21}"/>
                  </a:ext>
                </a:extLst>
              </p:cNvPr>
              <p:cNvSpPr txBox="1"/>
              <p:nvPr/>
            </p:nvSpPr>
            <p:spPr>
              <a:xfrm>
                <a:off x="7050024" y="2063180"/>
                <a:ext cx="4303776" cy="2104550"/>
              </a:xfrm>
              <a:prstGeom prst="rect">
                <a:avLst/>
              </a:prstGeom>
              <a:noFill/>
            </p:spPr>
            <p:txBody>
              <a:bodyPr wrap="square" rtlCol="0">
                <a:spAutoFit/>
              </a:bodyPr>
              <a:lstStyle/>
              <a:p>
                <a:r>
                  <a:rPr lang="en-AU" dirty="0"/>
                  <a:t>We actually want to find out what </a:t>
                </a:r>
                <a14:m>
                  <m:oMath xmlns:m="http://schemas.openxmlformats.org/officeDocument/2006/math">
                    <m:sSub>
                      <m:sSubPr>
                        <m:ctrlPr>
                          <a:rPr lang="en-AU" b="1" i="1" smtClean="0">
                            <a:solidFill>
                              <a:srgbClr val="FF0000"/>
                            </a:solidFill>
                            <a:latin typeface="Cambria Math" panose="02040503050406030204" pitchFamily="18" charset="0"/>
                          </a:rPr>
                        </m:ctrlPr>
                      </m:sSubPr>
                      <m:e>
                        <m:sPre>
                          <m:sPrePr>
                            <m:ctrlPr>
                              <a:rPr lang="en-AU" b="1" i="1" smtClean="0">
                                <a:solidFill>
                                  <a:srgbClr val="FF0000"/>
                                </a:solidFill>
                                <a:latin typeface="Cambria Math" panose="02040503050406030204" pitchFamily="18" charset="0"/>
                              </a:rPr>
                            </m:ctrlPr>
                          </m:sPrePr>
                          <m:sub/>
                          <m:sup>
                            <m:r>
                              <a:rPr lang="en-AU" b="1" i="1" smtClean="0">
                                <a:solidFill>
                                  <a:srgbClr val="FF0000"/>
                                </a:solidFill>
                                <a:latin typeface="Cambria Math" panose="02040503050406030204" pitchFamily="18" charset="0"/>
                              </a:rPr>
                              <m:t>𝟏</m:t>
                            </m:r>
                          </m:sup>
                          <m:e>
                            <m:r>
                              <a:rPr lang="en-AU" b="1" i="1" smtClean="0">
                                <a:solidFill>
                                  <a:srgbClr val="FF0000"/>
                                </a:solidFill>
                                <a:latin typeface="Cambria Math" panose="02040503050406030204" pitchFamily="18" charset="0"/>
                              </a:rPr>
                              <m:t>𝑻</m:t>
                            </m:r>
                          </m:e>
                        </m:sPre>
                      </m:e>
                      <m:sub>
                        <m:r>
                          <a:rPr lang="en-AU" b="1" i="1" smtClean="0">
                            <a:solidFill>
                              <a:srgbClr val="FF0000"/>
                            </a:solidFill>
                            <a:latin typeface="Cambria Math" panose="02040503050406030204" pitchFamily="18" charset="0"/>
                          </a:rPr>
                          <m:t>𝟑</m:t>
                        </m:r>
                      </m:sub>
                    </m:sSub>
                  </m:oMath>
                </a14:m>
                <a:r>
                  <a:rPr lang="en-AU" dirty="0"/>
                  <a:t> is. What is the frame of reference from of the end effector from the base of the robotic arm.</a:t>
                </a:r>
              </a:p>
              <a:p>
                <a:endParaRPr lang="en-AU" dirty="0"/>
              </a:p>
              <a:p>
                <a:r>
                  <a:rPr lang="en-AU" dirty="0"/>
                  <a:t>So we have to multiply:</a:t>
                </a:r>
              </a:p>
              <a:p>
                <a:pPr/>
                <a14:m>
                  <m:oMathPara xmlns:m="http://schemas.openxmlformats.org/officeDocument/2006/math">
                    <m:oMathParaPr>
                      <m:jc m:val="centerGroup"/>
                    </m:oMathParaPr>
                    <m:oMath xmlns:m="http://schemas.openxmlformats.org/officeDocument/2006/math">
                      <m:sSub>
                        <m:sSubPr>
                          <m:ctrlPr>
                            <a:rPr lang="en-AU" b="1" i="1" smtClean="0">
                              <a:solidFill>
                                <a:srgbClr val="FF0000"/>
                              </a:solidFill>
                              <a:latin typeface="Cambria Math" panose="02040503050406030204" pitchFamily="18" charset="0"/>
                            </a:rPr>
                          </m:ctrlPr>
                        </m:sSubPr>
                        <m:e>
                          <m:sPre>
                            <m:sPrePr>
                              <m:ctrlPr>
                                <a:rPr lang="en-AU" b="1" i="1" smtClean="0">
                                  <a:solidFill>
                                    <a:srgbClr val="FF0000"/>
                                  </a:solidFill>
                                  <a:latin typeface="Cambria Math" panose="02040503050406030204" pitchFamily="18" charset="0"/>
                                </a:rPr>
                              </m:ctrlPr>
                            </m:sPrePr>
                            <m:sub/>
                            <m:sup>
                              <m:r>
                                <a:rPr lang="en-AU" b="1" i="1" smtClean="0">
                                  <a:solidFill>
                                    <a:srgbClr val="FF0000"/>
                                  </a:solidFill>
                                  <a:latin typeface="Cambria Math" panose="02040503050406030204" pitchFamily="18" charset="0"/>
                                </a:rPr>
                                <m:t>𝟏</m:t>
                              </m:r>
                            </m:sup>
                            <m:e>
                              <m:r>
                                <a:rPr lang="en-AU" b="1" i="1" smtClean="0">
                                  <a:solidFill>
                                    <a:srgbClr val="FF0000"/>
                                  </a:solidFill>
                                  <a:latin typeface="Cambria Math" panose="02040503050406030204" pitchFamily="18" charset="0"/>
                                </a:rPr>
                                <m:t>𝑻</m:t>
                              </m:r>
                            </m:e>
                          </m:sPre>
                        </m:e>
                        <m:sub>
                          <m:r>
                            <a:rPr lang="en-AU" b="1" i="1" smtClean="0">
                              <a:solidFill>
                                <a:srgbClr val="FF0000"/>
                              </a:solidFill>
                              <a:latin typeface="Cambria Math" panose="02040503050406030204" pitchFamily="18" charset="0"/>
                            </a:rPr>
                            <m:t>𝟑</m:t>
                          </m:r>
                        </m:sub>
                      </m:sSub>
                      <m:r>
                        <a:rPr lang="en-AU" b="1" i="1" smtClean="0">
                          <a:solidFill>
                            <a:srgbClr val="FF0000"/>
                          </a:solidFill>
                          <a:latin typeface="Cambria Math" panose="02040503050406030204" pitchFamily="18" charset="0"/>
                        </a:rPr>
                        <m:t>=</m:t>
                      </m:r>
                      <m:sSub>
                        <m:sSubPr>
                          <m:ctrlPr>
                            <a:rPr lang="en-AU" b="1" i="1">
                              <a:solidFill>
                                <a:srgbClr val="FF0000"/>
                              </a:solidFill>
                              <a:latin typeface="Cambria Math" panose="02040503050406030204" pitchFamily="18" charset="0"/>
                            </a:rPr>
                          </m:ctrlPr>
                        </m:sSubPr>
                        <m:e>
                          <m:sPre>
                            <m:sPrePr>
                              <m:ctrlPr>
                                <a:rPr lang="en-AU" b="1" i="1">
                                  <a:solidFill>
                                    <a:srgbClr val="FF0000"/>
                                  </a:solidFill>
                                  <a:latin typeface="Cambria Math" panose="02040503050406030204" pitchFamily="18" charset="0"/>
                                </a:rPr>
                              </m:ctrlPr>
                            </m:sPrePr>
                            <m:sub/>
                            <m:sup>
                              <m:r>
                                <a:rPr lang="en-AU" b="1" i="1" smtClean="0">
                                  <a:solidFill>
                                    <a:srgbClr val="FF0000"/>
                                  </a:solidFill>
                                  <a:latin typeface="Cambria Math" panose="02040503050406030204" pitchFamily="18" charset="0"/>
                                </a:rPr>
                                <m:t>𝟏</m:t>
                              </m:r>
                            </m:sup>
                            <m:e>
                              <m:r>
                                <a:rPr lang="en-AU" b="1" i="1">
                                  <a:solidFill>
                                    <a:srgbClr val="FF0000"/>
                                  </a:solidFill>
                                  <a:latin typeface="Cambria Math" panose="02040503050406030204" pitchFamily="18" charset="0"/>
                                </a:rPr>
                                <m:t>𝑻</m:t>
                              </m:r>
                            </m:e>
                          </m:sPre>
                        </m:e>
                        <m:sub>
                          <m:r>
                            <a:rPr lang="en-AU" b="1" i="1" smtClean="0">
                              <a:solidFill>
                                <a:srgbClr val="FF0000"/>
                              </a:solidFill>
                              <a:latin typeface="Cambria Math" panose="02040503050406030204" pitchFamily="18" charset="0"/>
                            </a:rPr>
                            <m:t>𝟐</m:t>
                          </m:r>
                        </m:sub>
                      </m:sSub>
                      <m:r>
                        <a:rPr lang="en-AU" b="1" i="1" smtClean="0">
                          <a:solidFill>
                            <a:srgbClr val="FF0000"/>
                          </a:solidFill>
                          <a:latin typeface="Cambria Math" panose="02040503050406030204" pitchFamily="18" charset="0"/>
                        </a:rPr>
                        <m:t> </m:t>
                      </m:r>
                      <m:r>
                        <a:rPr lang="en-AU" b="1" i="1" smtClean="0">
                          <a:solidFill>
                            <a:srgbClr val="FF0000"/>
                          </a:solidFill>
                          <a:latin typeface="Cambria Math" panose="02040503050406030204" pitchFamily="18" charset="0"/>
                          <a:ea typeface="Cambria Math" panose="02040503050406030204" pitchFamily="18" charset="0"/>
                        </a:rPr>
                        <m:t>×</m:t>
                      </m:r>
                      <m:r>
                        <a:rPr lang="en-AU" b="1" i="1" smtClean="0">
                          <a:solidFill>
                            <a:srgbClr val="FF0000"/>
                          </a:solidFill>
                          <a:latin typeface="Cambria Math" panose="02040503050406030204" pitchFamily="18" charset="0"/>
                        </a:rPr>
                        <m:t> </m:t>
                      </m:r>
                      <m:sSub>
                        <m:sSubPr>
                          <m:ctrlPr>
                            <a:rPr lang="en-AU" b="1" i="1">
                              <a:solidFill>
                                <a:srgbClr val="FF0000"/>
                              </a:solidFill>
                              <a:latin typeface="Cambria Math" panose="02040503050406030204" pitchFamily="18" charset="0"/>
                            </a:rPr>
                          </m:ctrlPr>
                        </m:sSubPr>
                        <m:e>
                          <m:sPre>
                            <m:sPrePr>
                              <m:ctrlPr>
                                <a:rPr lang="en-AU" b="1" i="1">
                                  <a:solidFill>
                                    <a:srgbClr val="FF0000"/>
                                  </a:solidFill>
                                  <a:latin typeface="Cambria Math" panose="02040503050406030204" pitchFamily="18" charset="0"/>
                                </a:rPr>
                              </m:ctrlPr>
                            </m:sPrePr>
                            <m:sub/>
                            <m:sup>
                              <m:r>
                                <a:rPr lang="en-AU" b="1" i="1" smtClean="0">
                                  <a:solidFill>
                                    <a:srgbClr val="FF0000"/>
                                  </a:solidFill>
                                  <a:latin typeface="Cambria Math" panose="02040503050406030204" pitchFamily="18" charset="0"/>
                                </a:rPr>
                                <m:t>𝟐</m:t>
                              </m:r>
                            </m:sup>
                            <m:e>
                              <m:r>
                                <a:rPr lang="en-AU" b="1" i="1">
                                  <a:solidFill>
                                    <a:srgbClr val="FF0000"/>
                                  </a:solidFill>
                                  <a:latin typeface="Cambria Math" panose="02040503050406030204" pitchFamily="18" charset="0"/>
                                </a:rPr>
                                <m:t>𝑻</m:t>
                              </m:r>
                            </m:e>
                          </m:sPre>
                        </m:e>
                        <m:sub>
                          <m:r>
                            <a:rPr lang="en-AU" b="1" i="1" smtClean="0">
                              <a:solidFill>
                                <a:srgbClr val="FF0000"/>
                              </a:solidFill>
                              <a:latin typeface="Cambria Math" panose="02040503050406030204" pitchFamily="18" charset="0"/>
                            </a:rPr>
                            <m:t>𝟑</m:t>
                          </m:r>
                        </m:sub>
                      </m:sSub>
                    </m:oMath>
                  </m:oMathPara>
                </a14:m>
                <a:endParaRPr lang="en-AU" dirty="0"/>
              </a:p>
            </p:txBody>
          </p:sp>
        </mc:Choice>
        <mc:Fallback xmlns="">
          <p:sp>
            <p:nvSpPr>
              <p:cNvPr id="3" name="TextBox 2">
                <a:extLst>
                  <a:ext uri="{FF2B5EF4-FFF2-40B4-BE49-F238E27FC236}">
                    <a16:creationId xmlns:a16="http://schemas.microsoft.com/office/drawing/2014/main" id="{62DDE2D8-0BBA-6BDA-0485-3DD95B888D21}"/>
                  </a:ext>
                </a:extLst>
              </p:cNvPr>
              <p:cNvSpPr txBox="1">
                <a:spLocks noRot="1" noChangeAspect="1" noMove="1" noResize="1" noEditPoints="1" noAdjustHandles="1" noChangeArrowheads="1" noChangeShapeType="1" noTextEdit="1"/>
              </p:cNvSpPr>
              <p:nvPr/>
            </p:nvSpPr>
            <p:spPr>
              <a:xfrm>
                <a:off x="7050024" y="2063180"/>
                <a:ext cx="4303776" cy="2104550"/>
              </a:xfrm>
              <a:prstGeom prst="rect">
                <a:avLst/>
              </a:prstGeom>
              <a:blipFill>
                <a:blip r:embed="rId4"/>
                <a:stretch>
                  <a:fillRect l="-1275" t="-289" r="-2266"/>
                </a:stretch>
              </a:blipFill>
            </p:spPr>
            <p:txBody>
              <a:bodyPr/>
              <a:lstStyle/>
              <a:p>
                <a:r>
                  <a:rPr lang="en-AU">
                    <a:noFill/>
                  </a:rPr>
                  <a:t> </a:t>
                </a:r>
              </a:p>
            </p:txBody>
          </p:sp>
        </mc:Fallback>
      </mc:AlternateContent>
    </p:spTree>
    <p:extLst>
      <p:ext uri="{BB962C8B-B14F-4D97-AF65-F5344CB8AC3E}">
        <p14:creationId xmlns:p14="http://schemas.microsoft.com/office/powerpoint/2010/main" val="328230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E6C06-7714-D6A9-ABFD-78BE7975B68C}"/>
              </a:ext>
            </a:extLst>
          </p:cNvPr>
          <p:cNvSpPr>
            <a:spLocks noGrp="1"/>
          </p:cNvSpPr>
          <p:nvPr>
            <p:ph type="title"/>
          </p:nvPr>
        </p:nvSpPr>
        <p:spPr/>
        <p:txBody>
          <a:bodyPr/>
          <a:lstStyle/>
          <a:p>
            <a:r>
              <a:rPr lang="en-AU" dirty="0"/>
              <a:t>Forward Kinematics Manual Calculation!</a:t>
            </a:r>
            <a:br>
              <a:rPr lang="en-AU" dirty="0"/>
            </a:br>
            <a:r>
              <a:rPr lang="en-AU" dirty="0"/>
              <a:t>Now lets do it!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1A880C-E844-8A33-B12B-83F06C2028AC}"/>
                  </a:ext>
                </a:extLst>
              </p:cNvPr>
              <p:cNvSpPr txBox="1"/>
              <p:nvPr/>
            </p:nvSpPr>
            <p:spPr>
              <a:xfrm>
                <a:off x="265837" y="1841388"/>
                <a:ext cx="11660326" cy="2275366"/>
              </a:xfrm>
              <a:prstGeom prst="rect">
                <a:avLst/>
              </a:prstGeom>
              <a:noFill/>
            </p:spPr>
            <p:txBody>
              <a:bodyPr wrap="square" rtlCol="0">
                <a:spAutoFit/>
              </a:bodyPr>
              <a:lstStyle/>
              <a:p>
                <a:pPr>
                  <a:lnSpc>
                    <a:spcPct val="200000"/>
                  </a:lnSpc>
                </a:pPr>
                <a14:m>
                  <m:oMathPara xmlns:m="http://schemas.openxmlformats.org/officeDocument/2006/math">
                    <m:oMathParaPr>
                      <m:jc m:val="centerGroup"/>
                    </m:oMathParaPr>
                    <m:oMath xmlns:m="http://schemas.openxmlformats.org/officeDocument/2006/math">
                      <m:sSub>
                        <m:sSubPr>
                          <m:ctrlPr>
                            <a:rPr lang="en-AU" sz="1400" b="1" i="1" smtClean="0">
                              <a:solidFill>
                                <a:schemeClr val="tx1"/>
                              </a:solidFill>
                              <a:latin typeface="Cambria Math" panose="02040503050406030204" pitchFamily="18" charset="0"/>
                            </a:rPr>
                          </m:ctrlPr>
                        </m:sSubPr>
                        <m:e>
                          <m:sPre>
                            <m:sPrePr>
                              <m:ctrlPr>
                                <a:rPr lang="en-AU" sz="1400" b="1" i="1" smtClean="0">
                                  <a:solidFill>
                                    <a:schemeClr val="tx1"/>
                                  </a:solidFill>
                                  <a:latin typeface="Cambria Math" panose="02040503050406030204" pitchFamily="18" charset="0"/>
                                </a:rPr>
                              </m:ctrlPr>
                            </m:sPrePr>
                            <m:sub/>
                            <m:sup>
                              <m:r>
                                <a:rPr lang="en-AU" sz="1400" b="1" i="1" smtClean="0">
                                  <a:solidFill>
                                    <a:schemeClr val="tx1"/>
                                  </a:solidFill>
                                  <a:latin typeface="Cambria Math" panose="02040503050406030204" pitchFamily="18" charset="0"/>
                                </a:rPr>
                                <m:t>𝟏</m:t>
                              </m:r>
                            </m:sup>
                            <m:e>
                              <m:r>
                                <a:rPr lang="en-AU" sz="1400" b="1" i="1" smtClean="0">
                                  <a:solidFill>
                                    <a:schemeClr val="tx1"/>
                                  </a:solidFill>
                                  <a:latin typeface="Cambria Math" panose="02040503050406030204" pitchFamily="18" charset="0"/>
                                </a:rPr>
                                <m:t>𝑻</m:t>
                              </m:r>
                            </m:e>
                          </m:sPre>
                        </m:e>
                        <m:sub>
                          <m:r>
                            <a:rPr lang="en-AU" sz="1400" b="1" i="1" smtClean="0">
                              <a:solidFill>
                                <a:schemeClr val="tx1"/>
                              </a:solidFill>
                              <a:latin typeface="Cambria Math" panose="02040503050406030204" pitchFamily="18" charset="0"/>
                            </a:rPr>
                            <m:t>𝟐</m:t>
                          </m:r>
                        </m:sub>
                      </m:sSub>
                      <m:r>
                        <a:rPr lang="en-AU" sz="1400" b="1" i="1" smtClean="0">
                          <a:solidFill>
                            <a:schemeClr val="tx1"/>
                          </a:solidFill>
                          <a:latin typeface="Cambria Math" panose="02040503050406030204" pitchFamily="18" charset="0"/>
                          <a:ea typeface="Cambria Math" panose="02040503050406030204" pitchFamily="18" charset="0"/>
                        </a:rPr>
                        <m:t>×</m:t>
                      </m:r>
                      <m:sSub>
                        <m:sSubPr>
                          <m:ctrlPr>
                            <a:rPr lang="en-AU" sz="1400" b="1" i="1">
                              <a:latin typeface="Cambria Math" panose="02040503050406030204" pitchFamily="18" charset="0"/>
                            </a:rPr>
                          </m:ctrlPr>
                        </m:sSubPr>
                        <m:e>
                          <m:sPre>
                            <m:sPrePr>
                              <m:ctrlPr>
                                <a:rPr lang="en-AU" sz="1400" b="1" i="1">
                                  <a:latin typeface="Cambria Math" panose="02040503050406030204" pitchFamily="18" charset="0"/>
                                </a:rPr>
                              </m:ctrlPr>
                            </m:sPrePr>
                            <m:sub/>
                            <m:sup>
                              <m:r>
                                <a:rPr lang="en-AU" sz="1400" b="1" i="1" smtClean="0">
                                  <a:latin typeface="Cambria Math" panose="02040503050406030204" pitchFamily="18" charset="0"/>
                                </a:rPr>
                                <m:t>𝟐</m:t>
                              </m:r>
                            </m:sup>
                            <m:e>
                              <m:r>
                                <a:rPr lang="en-AU" sz="1400" b="1" i="1">
                                  <a:latin typeface="Cambria Math" panose="02040503050406030204" pitchFamily="18" charset="0"/>
                                </a:rPr>
                                <m:t>𝑻</m:t>
                              </m:r>
                            </m:e>
                          </m:sPre>
                        </m:e>
                        <m:sub>
                          <m:r>
                            <a:rPr lang="en-AU" sz="1400" b="1" i="1" smtClean="0">
                              <a:latin typeface="Cambria Math" panose="02040503050406030204" pitchFamily="18" charset="0"/>
                            </a:rPr>
                            <m:t>𝟑</m:t>
                          </m:r>
                        </m:sub>
                      </m:sSub>
                    </m:oMath>
                    <m:oMath xmlns:m="http://schemas.openxmlformats.org/officeDocument/2006/math">
                      <m:r>
                        <a:rPr lang="en-AU" sz="1400" b="1" i="1" smtClean="0">
                          <a:solidFill>
                            <a:schemeClr val="tx1"/>
                          </a:solidFill>
                          <a:latin typeface="Cambria Math" panose="02040503050406030204" pitchFamily="18" charset="0"/>
                        </a:rPr>
                        <m:t>=</m:t>
                      </m:r>
                      <m:d>
                        <m:dPr>
                          <m:ctrlPr>
                            <a:rPr lang="en-AU" sz="1400" b="1" i="1" smtClean="0">
                              <a:solidFill>
                                <a:schemeClr val="tx1"/>
                              </a:solidFill>
                              <a:latin typeface="Cambria Math" panose="02040503050406030204" pitchFamily="18" charset="0"/>
                            </a:rPr>
                          </m:ctrlPr>
                        </m:dPr>
                        <m:e>
                          <m:m>
                            <m:mPr>
                              <m:mcs>
                                <m:mc>
                                  <m:mcPr>
                                    <m:count m:val="2"/>
                                    <m:mcJc m:val="center"/>
                                  </m:mcPr>
                                </m:mc>
                              </m:mcs>
                              <m:ctrlPr>
                                <a:rPr lang="en-AU" sz="1400" b="1" i="1" smtClean="0">
                                  <a:solidFill>
                                    <a:schemeClr val="tx1"/>
                                  </a:solidFill>
                                  <a:latin typeface="Cambria Math" panose="02040503050406030204" pitchFamily="18" charset="0"/>
                                </a:rPr>
                              </m:ctrlPr>
                            </m:mPr>
                            <m:mr>
                              <m:e>
                                <m:m>
                                  <m:mPr>
                                    <m:mcs>
                                      <m:mc>
                                        <m:mcPr>
                                          <m:count m:val="2"/>
                                          <m:mcJc m:val="center"/>
                                        </m:mcPr>
                                      </m:mc>
                                    </m:mcs>
                                    <m:ctrlPr>
                                      <a:rPr lang="en-AU" sz="1400" b="1" i="1" smtClean="0">
                                        <a:solidFill>
                                          <a:schemeClr val="tx1"/>
                                        </a:solidFill>
                                        <a:latin typeface="Cambria Math" panose="02040503050406030204" pitchFamily="18" charset="0"/>
                                      </a:rPr>
                                    </m:ctrlPr>
                                  </m:mPr>
                                  <m:mr>
                                    <m:e>
                                      <m:r>
                                        <m:rPr>
                                          <m:brk m:alnAt="7"/>
                                        </m:rPr>
                                        <a:rPr lang="en-AU" sz="1400" b="1" i="1" smtClean="0">
                                          <a:solidFill>
                                            <a:schemeClr val="tx1"/>
                                          </a:solidFill>
                                          <a:latin typeface="Cambria Math" panose="02040503050406030204" pitchFamily="18" charset="0"/>
                                        </a:rPr>
                                        <m:t>𝒄</m:t>
                                      </m:r>
                                      <m:r>
                                        <a:rPr lang="en-AU" sz="1400" b="1" i="1" smtClean="0">
                                          <a:solidFill>
                                            <a:schemeClr val="tx1"/>
                                          </a:solidFill>
                                          <a:latin typeface="Cambria Math" panose="02040503050406030204" pitchFamily="18" charset="0"/>
                                        </a:rPr>
                                        <m:t>𝒐𝒔</m:t>
                                      </m:r>
                                      <m:r>
                                        <a:rPr lang="en-AU" sz="1400" b="1" i="1" smtClean="0">
                                          <a:solidFill>
                                            <a:schemeClr val="accent6"/>
                                          </a:solidFill>
                                          <a:latin typeface="Cambria Math" panose="02040503050406030204" pitchFamily="18" charset="0"/>
                                        </a:rPr>
                                        <m:t>(</m:t>
                                      </m:r>
                                      <m:r>
                                        <m:rPr>
                                          <m:nor/>
                                        </m:rPr>
                                        <a:rPr lang="en-AU" sz="1400" dirty="0">
                                          <a:solidFill>
                                            <a:schemeClr val="accent6"/>
                                          </a:solidFill>
                                        </a:rPr>
                                        <m:t>−</m:t>
                                      </m:r>
                                      <m:r>
                                        <m:rPr>
                                          <m:nor/>
                                        </m:rPr>
                                        <a:rPr lang="en-AU" sz="1400" dirty="0">
                                          <a:solidFill>
                                            <a:schemeClr val="accent6"/>
                                          </a:solidFill>
                                        </a:rPr>
                                        <m:t>pi</m:t>
                                      </m:r>
                                      <m:r>
                                        <m:rPr>
                                          <m:nor/>
                                        </m:rPr>
                                        <a:rPr lang="en-AU" sz="1400" dirty="0">
                                          <a:solidFill>
                                            <a:schemeClr val="accent6"/>
                                          </a:solidFill>
                                        </a:rPr>
                                        <m:t>/2 </m:t>
                                      </m:r>
                                      <m:r>
                                        <a:rPr lang="en-AU" sz="1400" b="1" i="1" smtClean="0">
                                          <a:solidFill>
                                            <a:schemeClr val="accent6"/>
                                          </a:solidFill>
                                          <a:latin typeface="Cambria Math" panose="02040503050406030204" pitchFamily="18" charset="0"/>
                                        </a:rPr>
                                        <m:t>)</m:t>
                                      </m:r>
                                    </m:e>
                                    <m:e>
                                      <m:r>
                                        <a:rPr lang="en-AU" sz="1400" b="1" i="1" smtClean="0">
                                          <a:solidFill>
                                            <a:schemeClr val="tx1"/>
                                          </a:solidFill>
                                          <a:latin typeface="Cambria Math" panose="02040503050406030204" pitchFamily="18" charset="0"/>
                                        </a:rPr>
                                        <m:t>−</m:t>
                                      </m:r>
                                      <m:r>
                                        <a:rPr lang="en-AU" sz="1400" b="1" i="1" smtClean="0">
                                          <a:solidFill>
                                            <a:schemeClr val="tx1"/>
                                          </a:solidFill>
                                          <a:latin typeface="Cambria Math" panose="02040503050406030204" pitchFamily="18" charset="0"/>
                                        </a:rPr>
                                        <m:t>𝒔𝒊𝒏</m:t>
                                      </m:r>
                                      <m:d>
                                        <m:dPr>
                                          <m:ctrlPr>
                                            <a:rPr lang="en-AU" sz="1400" b="1" i="1" smtClean="0">
                                              <a:solidFill>
                                                <a:schemeClr val="accent6"/>
                                              </a:solidFill>
                                              <a:latin typeface="Cambria Math" panose="02040503050406030204" pitchFamily="18" charset="0"/>
                                            </a:rPr>
                                          </m:ctrlPr>
                                        </m:dPr>
                                        <m:e>
                                          <m:r>
                                            <m:rPr>
                                              <m:nor/>
                                            </m:rPr>
                                            <a:rPr lang="en-AU" sz="1400" dirty="0">
                                              <a:solidFill>
                                                <a:schemeClr val="accent6"/>
                                              </a:solidFill>
                                            </a:rPr>
                                            <m:t>−</m:t>
                                          </m:r>
                                          <m:r>
                                            <m:rPr>
                                              <m:nor/>
                                            </m:rPr>
                                            <a:rPr lang="en-AU" sz="1400" dirty="0">
                                              <a:solidFill>
                                                <a:schemeClr val="accent6"/>
                                              </a:solidFill>
                                            </a:rPr>
                                            <m:t>pi</m:t>
                                          </m:r>
                                          <m:r>
                                            <m:rPr>
                                              <m:nor/>
                                            </m:rPr>
                                            <a:rPr lang="en-AU" sz="1400" dirty="0">
                                              <a:solidFill>
                                                <a:schemeClr val="accent6"/>
                                              </a:solidFill>
                                            </a:rPr>
                                            <m:t>/2 </m:t>
                                          </m:r>
                                        </m:e>
                                      </m:d>
                                      <m:r>
                                        <a:rPr lang="en-AU" sz="1400" b="1" i="1" smtClean="0">
                                          <a:solidFill>
                                            <a:schemeClr val="tx1"/>
                                          </a:solidFill>
                                          <a:latin typeface="Cambria Math" panose="02040503050406030204" pitchFamily="18" charset="0"/>
                                        </a:rPr>
                                        <m:t>𝒄𝒐𝒔</m:t>
                                      </m:r>
                                      <m:r>
                                        <a:rPr lang="en-AU" sz="1400" b="1" i="1" smtClean="0">
                                          <a:solidFill>
                                            <a:schemeClr val="accent3"/>
                                          </a:solidFill>
                                          <a:latin typeface="Cambria Math" panose="02040503050406030204" pitchFamily="18" charset="0"/>
                                        </a:rPr>
                                        <m:t>(</m:t>
                                      </m:r>
                                      <m:r>
                                        <a:rPr lang="en-AU" sz="1400" b="1" i="1" smtClean="0">
                                          <a:solidFill>
                                            <a:schemeClr val="accent3"/>
                                          </a:solidFill>
                                          <a:latin typeface="Cambria Math" panose="02040503050406030204" pitchFamily="18" charset="0"/>
                                        </a:rPr>
                                        <m:t>𝟎</m:t>
                                      </m:r>
                                      <m:r>
                                        <a:rPr lang="en-AU" sz="1400" b="1" i="1" smtClean="0">
                                          <a:solidFill>
                                            <a:schemeClr val="accent3"/>
                                          </a:solidFill>
                                          <a:latin typeface="Cambria Math" panose="02040503050406030204" pitchFamily="18" charset="0"/>
                                        </a:rPr>
                                        <m:t>)</m:t>
                                      </m:r>
                                    </m:e>
                                  </m:mr>
                                  <m:mr>
                                    <m:e>
                                      <m:r>
                                        <a:rPr lang="en-AU" sz="1400" b="1" i="1" smtClean="0">
                                          <a:solidFill>
                                            <a:schemeClr val="tx1"/>
                                          </a:solidFill>
                                          <a:latin typeface="Cambria Math" panose="02040503050406030204" pitchFamily="18" charset="0"/>
                                        </a:rPr>
                                        <m:t>𝒔𝒊𝒏</m:t>
                                      </m:r>
                                      <m:r>
                                        <a:rPr lang="en-AU" sz="1400" b="1" i="1" smtClean="0">
                                          <a:solidFill>
                                            <a:schemeClr val="accent6"/>
                                          </a:solidFill>
                                          <a:latin typeface="Cambria Math" panose="02040503050406030204" pitchFamily="18" charset="0"/>
                                        </a:rPr>
                                        <m:t>(</m:t>
                                      </m:r>
                                      <m:r>
                                        <m:rPr>
                                          <m:nor/>
                                        </m:rPr>
                                        <a:rPr lang="en-AU" sz="1400" dirty="0">
                                          <a:solidFill>
                                            <a:schemeClr val="accent6"/>
                                          </a:solidFill>
                                        </a:rPr>
                                        <m:t>−</m:t>
                                      </m:r>
                                      <m:r>
                                        <m:rPr>
                                          <m:nor/>
                                        </m:rPr>
                                        <a:rPr lang="en-AU" sz="1400" dirty="0">
                                          <a:solidFill>
                                            <a:schemeClr val="accent6"/>
                                          </a:solidFill>
                                        </a:rPr>
                                        <m:t>pi</m:t>
                                      </m:r>
                                      <m:r>
                                        <m:rPr>
                                          <m:nor/>
                                        </m:rPr>
                                        <a:rPr lang="en-AU" sz="1400" dirty="0">
                                          <a:solidFill>
                                            <a:schemeClr val="accent6"/>
                                          </a:solidFill>
                                        </a:rPr>
                                        <m:t>/2 </m:t>
                                      </m:r>
                                      <m:r>
                                        <a:rPr lang="en-AU" sz="1400" b="1" i="1" smtClean="0">
                                          <a:solidFill>
                                            <a:schemeClr val="accent6"/>
                                          </a:solidFill>
                                          <a:latin typeface="Cambria Math" panose="02040503050406030204" pitchFamily="18" charset="0"/>
                                        </a:rPr>
                                        <m:t>)</m:t>
                                      </m:r>
                                    </m:e>
                                    <m:e>
                                      <m:r>
                                        <a:rPr lang="en-AU" sz="1400" b="1" i="1" smtClean="0">
                                          <a:solidFill>
                                            <a:schemeClr val="tx1"/>
                                          </a:solidFill>
                                          <a:latin typeface="Cambria Math" panose="02040503050406030204" pitchFamily="18" charset="0"/>
                                        </a:rPr>
                                        <m:t>𝒄𝒐𝒔</m:t>
                                      </m:r>
                                      <m:d>
                                        <m:dPr>
                                          <m:ctrlPr>
                                            <a:rPr lang="en-AU" sz="1400" b="1" i="1" smtClean="0">
                                              <a:solidFill>
                                                <a:schemeClr val="accent6"/>
                                              </a:solidFill>
                                              <a:latin typeface="Cambria Math" panose="02040503050406030204" pitchFamily="18" charset="0"/>
                                            </a:rPr>
                                          </m:ctrlPr>
                                        </m:dPr>
                                        <m:e>
                                          <m:r>
                                            <m:rPr>
                                              <m:nor/>
                                            </m:rPr>
                                            <a:rPr lang="en-AU" sz="1400" dirty="0">
                                              <a:solidFill>
                                                <a:schemeClr val="accent6"/>
                                              </a:solidFill>
                                            </a:rPr>
                                            <m:t>−</m:t>
                                          </m:r>
                                          <m:r>
                                            <m:rPr>
                                              <m:nor/>
                                            </m:rPr>
                                            <a:rPr lang="en-AU" sz="1400" dirty="0">
                                              <a:solidFill>
                                                <a:schemeClr val="accent6"/>
                                              </a:solidFill>
                                            </a:rPr>
                                            <m:t>pi</m:t>
                                          </m:r>
                                          <m:r>
                                            <m:rPr>
                                              <m:nor/>
                                            </m:rPr>
                                            <a:rPr lang="en-AU" sz="1400" dirty="0">
                                              <a:solidFill>
                                                <a:schemeClr val="accent6"/>
                                              </a:solidFill>
                                            </a:rPr>
                                            <m:t>/2 </m:t>
                                          </m:r>
                                        </m:e>
                                      </m:d>
                                      <m:r>
                                        <a:rPr lang="en-AU" sz="1400" b="1" i="1" smtClean="0">
                                          <a:solidFill>
                                            <a:schemeClr val="tx1"/>
                                          </a:solidFill>
                                          <a:latin typeface="Cambria Math" panose="02040503050406030204" pitchFamily="18" charset="0"/>
                                        </a:rPr>
                                        <m:t>𝒄𝒐𝒔</m:t>
                                      </m:r>
                                      <m:r>
                                        <a:rPr lang="en-AU" sz="1400" b="1" i="1" smtClean="0">
                                          <a:solidFill>
                                            <a:schemeClr val="accent3"/>
                                          </a:solidFill>
                                          <a:latin typeface="Cambria Math" panose="02040503050406030204" pitchFamily="18" charset="0"/>
                                        </a:rPr>
                                        <m:t>(</m:t>
                                      </m:r>
                                      <m:r>
                                        <a:rPr lang="en-AU" sz="1400" b="1" i="1" smtClean="0">
                                          <a:solidFill>
                                            <a:schemeClr val="accent3"/>
                                          </a:solidFill>
                                          <a:latin typeface="Cambria Math" panose="02040503050406030204" pitchFamily="18" charset="0"/>
                                        </a:rPr>
                                        <m:t>𝟎</m:t>
                                      </m:r>
                                      <m:r>
                                        <a:rPr lang="en-AU" sz="1400" b="1" i="1" smtClean="0">
                                          <a:solidFill>
                                            <a:schemeClr val="accent3"/>
                                          </a:solidFill>
                                          <a:latin typeface="Cambria Math" panose="02040503050406030204" pitchFamily="18" charset="0"/>
                                        </a:rPr>
                                        <m:t>)</m:t>
                                      </m:r>
                                    </m:e>
                                  </m:mr>
                                </m:m>
                              </m:e>
                              <m:e>
                                <m:m>
                                  <m:mPr>
                                    <m:mcs>
                                      <m:mc>
                                        <m:mcPr>
                                          <m:count m:val="2"/>
                                          <m:mcJc m:val="center"/>
                                        </m:mcPr>
                                      </m:mc>
                                    </m:mcs>
                                    <m:ctrlPr>
                                      <a:rPr lang="en-AU" sz="1400" b="1" i="1" smtClean="0">
                                        <a:solidFill>
                                          <a:schemeClr val="tx1"/>
                                        </a:solidFill>
                                        <a:latin typeface="Cambria Math" panose="02040503050406030204" pitchFamily="18" charset="0"/>
                                      </a:rPr>
                                    </m:ctrlPr>
                                  </m:mPr>
                                  <m:mr>
                                    <m:e>
                                      <m:r>
                                        <m:rPr>
                                          <m:brk m:alnAt="7"/>
                                        </m:rPr>
                                        <a:rPr lang="en-AU" sz="1400" b="1" i="1" smtClean="0">
                                          <a:solidFill>
                                            <a:schemeClr val="tx1"/>
                                          </a:solidFill>
                                          <a:latin typeface="Cambria Math" panose="02040503050406030204" pitchFamily="18" charset="0"/>
                                        </a:rPr>
                                        <m:t>𝒔</m:t>
                                      </m:r>
                                      <m:r>
                                        <a:rPr lang="en-AU" sz="1400" b="1" i="1" smtClean="0">
                                          <a:solidFill>
                                            <a:schemeClr val="tx1"/>
                                          </a:solidFill>
                                          <a:latin typeface="Cambria Math" panose="02040503050406030204" pitchFamily="18" charset="0"/>
                                        </a:rPr>
                                        <m:t>𝒊𝒏</m:t>
                                      </m:r>
                                      <m:d>
                                        <m:dPr>
                                          <m:ctrlPr>
                                            <a:rPr lang="en-AU" sz="1400" b="1" i="1" smtClean="0">
                                              <a:solidFill>
                                                <a:schemeClr val="accent6"/>
                                              </a:solidFill>
                                              <a:latin typeface="Cambria Math" panose="02040503050406030204" pitchFamily="18" charset="0"/>
                                            </a:rPr>
                                          </m:ctrlPr>
                                        </m:dPr>
                                        <m:e>
                                          <m:r>
                                            <m:rPr>
                                              <m:nor/>
                                            </m:rPr>
                                            <a:rPr lang="en-AU" sz="1400" dirty="0">
                                              <a:solidFill>
                                                <a:schemeClr val="accent6"/>
                                              </a:solidFill>
                                            </a:rPr>
                                            <m:t>−</m:t>
                                          </m:r>
                                          <m:r>
                                            <m:rPr>
                                              <m:nor/>
                                            </m:rPr>
                                            <a:rPr lang="en-AU" sz="1400" dirty="0">
                                              <a:solidFill>
                                                <a:schemeClr val="accent6"/>
                                              </a:solidFill>
                                            </a:rPr>
                                            <m:t>pi</m:t>
                                          </m:r>
                                          <m:r>
                                            <m:rPr>
                                              <m:nor/>
                                            </m:rPr>
                                            <a:rPr lang="en-AU" sz="1400" dirty="0">
                                              <a:solidFill>
                                                <a:schemeClr val="accent6"/>
                                              </a:solidFill>
                                            </a:rPr>
                                            <m:t>/2 </m:t>
                                          </m:r>
                                        </m:e>
                                      </m:d>
                                      <m:r>
                                        <m:rPr>
                                          <m:brk m:alnAt="7"/>
                                        </m:rPr>
                                        <a:rPr lang="en-AU" sz="1400" b="1" i="1" smtClean="0">
                                          <a:solidFill>
                                            <a:schemeClr val="tx1"/>
                                          </a:solidFill>
                                          <a:latin typeface="Cambria Math" panose="02040503050406030204" pitchFamily="18" charset="0"/>
                                        </a:rPr>
                                        <m:t>𝒔</m:t>
                                      </m:r>
                                      <m:r>
                                        <a:rPr lang="en-AU" sz="1400" b="1" i="1" smtClean="0">
                                          <a:solidFill>
                                            <a:schemeClr val="tx1"/>
                                          </a:solidFill>
                                          <a:latin typeface="Cambria Math" panose="02040503050406030204" pitchFamily="18" charset="0"/>
                                        </a:rPr>
                                        <m:t>𝒊𝒏</m:t>
                                      </m:r>
                                      <m:r>
                                        <a:rPr lang="en-AU" sz="1400" b="1" i="1" smtClean="0">
                                          <a:solidFill>
                                            <a:schemeClr val="accent3"/>
                                          </a:solidFill>
                                          <a:latin typeface="Cambria Math" panose="02040503050406030204" pitchFamily="18" charset="0"/>
                                        </a:rPr>
                                        <m:t>(</m:t>
                                      </m:r>
                                      <m:r>
                                        <a:rPr lang="en-AU" sz="1400" b="1" i="1" smtClean="0">
                                          <a:solidFill>
                                            <a:schemeClr val="accent3"/>
                                          </a:solidFill>
                                          <a:latin typeface="Cambria Math" panose="02040503050406030204" pitchFamily="18" charset="0"/>
                                        </a:rPr>
                                        <m:t>𝟎</m:t>
                                      </m:r>
                                      <m:r>
                                        <a:rPr lang="en-AU" sz="1400" b="1" i="1" smtClean="0">
                                          <a:solidFill>
                                            <a:schemeClr val="accent3"/>
                                          </a:solidFill>
                                          <a:latin typeface="Cambria Math" panose="02040503050406030204" pitchFamily="18" charset="0"/>
                                        </a:rPr>
                                        <m:t>)</m:t>
                                      </m:r>
                                    </m:e>
                                    <m:e>
                                      <m:r>
                                        <a:rPr lang="en-AU" sz="1400" b="1" i="1" smtClean="0">
                                          <a:solidFill>
                                            <a:schemeClr val="accent4"/>
                                          </a:solidFill>
                                          <a:latin typeface="Cambria Math" panose="02040503050406030204" pitchFamily="18" charset="0"/>
                                        </a:rPr>
                                        <m:t>𝟑</m:t>
                                      </m:r>
                                      <m:r>
                                        <a:rPr lang="en-AU" sz="1400" b="1" i="1" smtClean="0">
                                          <a:solidFill>
                                            <a:schemeClr val="tx1"/>
                                          </a:solidFill>
                                          <a:latin typeface="Cambria Math" panose="02040503050406030204" pitchFamily="18" charset="0"/>
                                        </a:rPr>
                                        <m:t>𝒄𝒐𝒔</m:t>
                                      </m:r>
                                      <m:r>
                                        <a:rPr lang="en-AU" sz="1400" b="1" i="1" smtClean="0">
                                          <a:solidFill>
                                            <a:schemeClr val="accent6"/>
                                          </a:solidFill>
                                          <a:latin typeface="Cambria Math" panose="02040503050406030204" pitchFamily="18" charset="0"/>
                                        </a:rPr>
                                        <m:t>(</m:t>
                                      </m:r>
                                      <m:r>
                                        <m:rPr>
                                          <m:nor/>
                                        </m:rPr>
                                        <a:rPr lang="en-AU" sz="1400" dirty="0">
                                          <a:solidFill>
                                            <a:schemeClr val="accent6"/>
                                          </a:solidFill>
                                        </a:rPr>
                                        <m:t>−</m:t>
                                      </m:r>
                                      <m:r>
                                        <m:rPr>
                                          <m:nor/>
                                        </m:rPr>
                                        <a:rPr lang="en-AU" sz="1400" dirty="0">
                                          <a:solidFill>
                                            <a:schemeClr val="accent6"/>
                                          </a:solidFill>
                                        </a:rPr>
                                        <m:t>pi</m:t>
                                      </m:r>
                                      <m:r>
                                        <m:rPr>
                                          <m:nor/>
                                        </m:rPr>
                                        <a:rPr lang="en-AU" sz="1400" dirty="0">
                                          <a:solidFill>
                                            <a:schemeClr val="accent6"/>
                                          </a:solidFill>
                                        </a:rPr>
                                        <m:t>/2 </m:t>
                                      </m:r>
                                      <m:r>
                                        <a:rPr lang="en-AU" sz="1400" b="1" i="1" smtClean="0">
                                          <a:solidFill>
                                            <a:schemeClr val="accent6"/>
                                          </a:solidFill>
                                          <a:latin typeface="Cambria Math" panose="02040503050406030204" pitchFamily="18" charset="0"/>
                                        </a:rPr>
                                        <m:t>)</m:t>
                                      </m:r>
                                    </m:e>
                                  </m:mr>
                                  <m:mr>
                                    <m:e>
                                      <m:r>
                                        <a:rPr lang="en-AU" sz="1400" b="1" i="1" smtClean="0">
                                          <a:solidFill>
                                            <a:schemeClr val="tx1"/>
                                          </a:solidFill>
                                          <a:latin typeface="Cambria Math" panose="02040503050406030204" pitchFamily="18" charset="0"/>
                                        </a:rPr>
                                        <m:t>−</m:t>
                                      </m:r>
                                      <m:r>
                                        <a:rPr lang="en-AU" sz="1400" b="1" i="1" smtClean="0">
                                          <a:solidFill>
                                            <a:schemeClr val="tx1"/>
                                          </a:solidFill>
                                          <a:latin typeface="Cambria Math" panose="02040503050406030204" pitchFamily="18" charset="0"/>
                                        </a:rPr>
                                        <m:t>𝒄𝒐𝒔</m:t>
                                      </m:r>
                                      <m:d>
                                        <m:dPr>
                                          <m:ctrlPr>
                                            <a:rPr lang="en-AU" sz="1400" b="1" i="1" smtClean="0">
                                              <a:solidFill>
                                                <a:schemeClr val="accent6"/>
                                              </a:solidFill>
                                              <a:latin typeface="Cambria Math" panose="02040503050406030204" pitchFamily="18" charset="0"/>
                                            </a:rPr>
                                          </m:ctrlPr>
                                        </m:dPr>
                                        <m:e>
                                          <m:r>
                                            <m:rPr>
                                              <m:nor/>
                                            </m:rPr>
                                            <a:rPr lang="en-AU" sz="1400" dirty="0">
                                              <a:solidFill>
                                                <a:schemeClr val="accent6"/>
                                              </a:solidFill>
                                            </a:rPr>
                                            <m:t>−</m:t>
                                          </m:r>
                                          <m:r>
                                            <m:rPr>
                                              <m:nor/>
                                            </m:rPr>
                                            <a:rPr lang="en-AU" sz="1400" dirty="0">
                                              <a:solidFill>
                                                <a:schemeClr val="accent6"/>
                                              </a:solidFill>
                                            </a:rPr>
                                            <m:t>pi</m:t>
                                          </m:r>
                                          <m:r>
                                            <m:rPr>
                                              <m:nor/>
                                            </m:rPr>
                                            <a:rPr lang="en-AU" sz="1400" dirty="0">
                                              <a:solidFill>
                                                <a:schemeClr val="accent6"/>
                                              </a:solidFill>
                                            </a:rPr>
                                            <m:t>/2 </m:t>
                                          </m:r>
                                        </m:e>
                                      </m:d>
                                      <m:r>
                                        <a:rPr lang="en-AU" sz="1400" b="1" i="1" smtClean="0">
                                          <a:solidFill>
                                            <a:schemeClr val="tx1"/>
                                          </a:solidFill>
                                          <a:latin typeface="Cambria Math" panose="02040503050406030204" pitchFamily="18" charset="0"/>
                                        </a:rPr>
                                        <m:t>𝒔𝒊𝒏</m:t>
                                      </m:r>
                                      <m:r>
                                        <a:rPr lang="en-AU" sz="1400" b="1" i="1" smtClean="0">
                                          <a:solidFill>
                                            <a:schemeClr val="accent3"/>
                                          </a:solidFill>
                                          <a:latin typeface="Cambria Math" panose="02040503050406030204" pitchFamily="18" charset="0"/>
                                        </a:rPr>
                                        <m:t>(</m:t>
                                      </m:r>
                                      <m:r>
                                        <a:rPr lang="en-AU" sz="1400" b="1" i="1" smtClean="0">
                                          <a:solidFill>
                                            <a:schemeClr val="accent3"/>
                                          </a:solidFill>
                                          <a:latin typeface="Cambria Math" panose="02040503050406030204" pitchFamily="18" charset="0"/>
                                        </a:rPr>
                                        <m:t>𝟎</m:t>
                                      </m:r>
                                      <m:r>
                                        <a:rPr lang="en-AU" sz="1400" b="1" i="1" smtClean="0">
                                          <a:solidFill>
                                            <a:schemeClr val="accent3"/>
                                          </a:solidFill>
                                          <a:latin typeface="Cambria Math" panose="02040503050406030204" pitchFamily="18" charset="0"/>
                                        </a:rPr>
                                        <m:t>)</m:t>
                                      </m:r>
                                    </m:e>
                                    <m:e>
                                      <m:r>
                                        <a:rPr lang="en-AU" sz="1400" b="1" i="1" smtClean="0">
                                          <a:solidFill>
                                            <a:schemeClr val="accent4"/>
                                          </a:solidFill>
                                          <a:latin typeface="Cambria Math" panose="02040503050406030204" pitchFamily="18" charset="0"/>
                                        </a:rPr>
                                        <m:t>𝟑</m:t>
                                      </m:r>
                                      <m:r>
                                        <a:rPr lang="en-AU" sz="1400" b="1" i="1" smtClean="0">
                                          <a:solidFill>
                                            <a:schemeClr val="tx1"/>
                                          </a:solidFill>
                                          <a:latin typeface="Cambria Math" panose="02040503050406030204" pitchFamily="18" charset="0"/>
                                        </a:rPr>
                                        <m:t>𝒔𝒊𝒏</m:t>
                                      </m:r>
                                      <m:r>
                                        <a:rPr lang="en-AU" sz="1400" b="1" i="1" smtClean="0">
                                          <a:solidFill>
                                            <a:schemeClr val="accent6"/>
                                          </a:solidFill>
                                          <a:latin typeface="Cambria Math" panose="02040503050406030204" pitchFamily="18" charset="0"/>
                                        </a:rPr>
                                        <m:t>(</m:t>
                                      </m:r>
                                      <m:r>
                                        <m:rPr>
                                          <m:nor/>
                                        </m:rPr>
                                        <a:rPr lang="en-AU" sz="1400" dirty="0">
                                          <a:solidFill>
                                            <a:schemeClr val="accent6"/>
                                          </a:solidFill>
                                        </a:rPr>
                                        <m:t>−</m:t>
                                      </m:r>
                                      <m:r>
                                        <m:rPr>
                                          <m:nor/>
                                        </m:rPr>
                                        <a:rPr lang="en-AU" sz="1400" dirty="0">
                                          <a:solidFill>
                                            <a:schemeClr val="accent6"/>
                                          </a:solidFill>
                                        </a:rPr>
                                        <m:t>pi</m:t>
                                      </m:r>
                                      <m:r>
                                        <m:rPr>
                                          <m:nor/>
                                        </m:rPr>
                                        <a:rPr lang="en-AU" sz="1400" dirty="0">
                                          <a:solidFill>
                                            <a:schemeClr val="accent6"/>
                                          </a:solidFill>
                                        </a:rPr>
                                        <m:t>/2 </m:t>
                                      </m:r>
                                      <m:r>
                                        <a:rPr lang="en-AU" sz="1400" b="1" i="1" smtClean="0">
                                          <a:solidFill>
                                            <a:schemeClr val="tx1"/>
                                          </a:solidFill>
                                          <a:latin typeface="Cambria Math" panose="02040503050406030204" pitchFamily="18" charset="0"/>
                                        </a:rPr>
                                        <m:t>)</m:t>
                                      </m:r>
                                    </m:e>
                                  </m:mr>
                                </m:m>
                              </m:e>
                            </m:mr>
                            <m:mr>
                              <m:e>
                                <m:m>
                                  <m:mPr>
                                    <m:mcs>
                                      <m:mc>
                                        <m:mcPr>
                                          <m:count m:val="2"/>
                                          <m:mcJc m:val="center"/>
                                        </m:mcPr>
                                      </m:mc>
                                    </m:mcs>
                                    <m:ctrlPr>
                                      <a:rPr lang="en-AU" sz="1400" b="1" i="1" smtClean="0">
                                        <a:solidFill>
                                          <a:schemeClr val="tx1"/>
                                        </a:solidFill>
                                        <a:latin typeface="Cambria Math" panose="02040503050406030204" pitchFamily="18" charset="0"/>
                                      </a:rPr>
                                    </m:ctrlPr>
                                  </m:mPr>
                                  <m:mr>
                                    <m:e>
                                      <m:r>
                                        <m:rPr>
                                          <m:brk m:alnAt="7"/>
                                        </m:rPr>
                                        <a:rPr lang="en-AU" sz="1400" b="1" i="1" smtClean="0">
                                          <a:solidFill>
                                            <a:schemeClr val="tx1"/>
                                          </a:solidFill>
                                          <a:latin typeface="Cambria Math" panose="02040503050406030204" pitchFamily="18" charset="0"/>
                                        </a:rPr>
                                        <m:t>𝟎</m:t>
                                      </m:r>
                                    </m:e>
                                    <m:e>
                                      <m:r>
                                        <a:rPr lang="en-AU" sz="1400" b="1" i="1" smtClean="0">
                                          <a:solidFill>
                                            <a:schemeClr val="tx1"/>
                                          </a:solidFill>
                                          <a:latin typeface="Cambria Math" panose="02040503050406030204" pitchFamily="18" charset="0"/>
                                        </a:rPr>
                                        <m:t>𝒔𝒊𝒏</m:t>
                                      </m:r>
                                      <m:r>
                                        <a:rPr lang="en-AU" sz="1400" b="1" i="1" smtClean="0">
                                          <a:solidFill>
                                            <a:schemeClr val="accent3"/>
                                          </a:solidFill>
                                          <a:latin typeface="Cambria Math" panose="02040503050406030204" pitchFamily="18" charset="0"/>
                                        </a:rPr>
                                        <m:t>(</m:t>
                                      </m:r>
                                      <m:r>
                                        <a:rPr lang="en-AU" sz="1400" b="1" i="1" smtClean="0">
                                          <a:solidFill>
                                            <a:schemeClr val="accent3"/>
                                          </a:solidFill>
                                          <a:latin typeface="Cambria Math" panose="02040503050406030204" pitchFamily="18" charset="0"/>
                                        </a:rPr>
                                        <m:t>𝟎</m:t>
                                      </m:r>
                                      <m:r>
                                        <a:rPr lang="en-AU" sz="1400" b="1" i="1" smtClean="0">
                                          <a:solidFill>
                                            <a:schemeClr val="accent3"/>
                                          </a:solidFill>
                                          <a:latin typeface="Cambria Math" panose="02040503050406030204" pitchFamily="18" charset="0"/>
                                        </a:rPr>
                                        <m:t>)</m:t>
                                      </m:r>
                                    </m:e>
                                  </m:mr>
                                  <m:mr>
                                    <m:e>
                                      <m:r>
                                        <a:rPr lang="en-AU" sz="1400" b="1" i="1" smtClean="0">
                                          <a:solidFill>
                                            <a:schemeClr val="tx1"/>
                                          </a:solidFill>
                                          <a:latin typeface="Cambria Math" panose="02040503050406030204" pitchFamily="18" charset="0"/>
                                        </a:rPr>
                                        <m:t>𝟎</m:t>
                                      </m:r>
                                    </m:e>
                                    <m:e>
                                      <m:r>
                                        <a:rPr lang="en-AU" sz="1400" b="1" i="1" smtClean="0">
                                          <a:solidFill>
                                            <a:schemeClr val="tx1"/>
                                          </a:solidFill>
                                          <a:latin typeface="Cambria Math" panose="02040503050406030204" pitchFamily="18" charset="0"/>
                                        </a:rPr>
                                        <m:t>𝟎</m:t>
                                      </m:r>
                                    </m:e>
                                  </m:mr>
                                </m:m>
                              </m:e>
                              <m:e>
                                <m:m>
                                  <m:mPr>
                                    <m:mcs>
                                      <m:mc>
                                        <m:mcPr>
                                          <m:count m:val="2"/>
                                          <m:mcJc m:val="center"/>
                                        </m:mcPr>
                                      </m:mc>
                                    </m:mcs>
                                    <m:ctrlPr>
                                      <a:rPr lang="en-AU" sz="1400" b="1" i="1" smtClean="0">
                                        <a:solidFill>
                                          <a:schemeClr val="tx1"/>
                                        </a:solidFill>
                                        <a:latin typeface="Cambria Math" panose="02040503050406030204" pitchFamily="18" charset="0"/>
                                      </a:rPr>
                                    </m:ctrlPr>
                                  </m:mPr>
                                  <m:mr>
                                    <m:e>
                                      <m:r>
                                        <m:rPr>
                                          <m:brk m:alnAt="7"/>
                                        </m:rPr>
                                        <a:rPr lang="en-AU" sz="1400" b="1" i="1" smtClean="0">
                                          <a:solidFill>
                                            <a:schemeClr val="tx1"/>
                                          </a:solidFill>
                                          <a:latin typeface="Cambria Math" panose="02040503050406030204" pitchFamily="18" charset="0"/>
                                        </a:rPr>
                                        <m:t>𝒄</m:t>
                                      </m:r>
                                      <m:r>
                                        <a:rPr lang="en-AU" sz="1400" b="1" i="1" smtClean="0">
                                          <a:solidFill>
                                            <a:schemeClr val="tx1"/>
                                          </a:solidFill>
                                          <a:latin typeface="Cambria Math" panose="02040503050406030204" pitchFamily="18" charset="0"/>
                                        </a:rPr>
                                        <m:t>𝒐𝒔</m:t>
                                      </m:r>
                                      <m:r>
                                        <a:rPr lang="en-AU" sz="1400" b="1" i="1" smtClean="0">
                                          <a:solidFill>
                                            <a:schemeClr val="accent3"/>
                                          </a:solidFill>
                                          <a:latin typeface="Cambria Math" panose="02040503050406030204" pitchFamily="18" charset="0"/>
                                        </a:rPr>
                                        <m:t>(</m:t>
                                      </m:r>
                                      <m:r>
                                        <a:rPr lang="en-AU" sz="1400" b="1" i="1" smtClean="0">
                                          <a:solidFill>
                                            <a:schemeClr val="accent3"/>
                                          </a:solidFill>
                                          <a:latin typeface="Cambria Math" panose="02040503050406030204" pitchFamily="18" charset="0"/>
                                        </a:rPr>
                                        <m:t>𝟎</m:t>
                                      </m:r>
                                      <m:r>
                                        <a:rPr lang="en-AU" sz="1400" b="1" i="1" smtClean="0">
                                          <a:solidFill>
                                            <a:schemeClr val="accent3"/>
                                          </a:solidFill>
                                          <a:latin typeface="Cambria Math" panose="02040503050406030204" pitchFamily="18" charset="0"/>
                                        </a:rPr>
                                        <m:t>)</m:t>
                                      </m:r>
                                    </m:e>
                                    <m:e>
                                      <m:r>
                                        <a:rPr lang="en-AU" sz="1400" b="1" i="1" smtClean="0">
                                          <a:solidFill>
                                            <a:schemeClr val="accent5"/>
                                          </a:solidFill>
                                          <a:latin typeface="Cambria Math" panose="02040503050406030204" pitchFamily="18" charset="0"/>
                                        </a:rPr>
                                        <m:t>𝟎</m:t>
                                      </m:r>
                                    </m:e>
                                  </m:mr>
                                  <m:mr>
                                    <m:e>
                                      <m:r>
                                        <a:rPr lang="en-AU" sz="1400" b="1" i="1" smtClean="0">
                                          <a:solidFill>
                                            <a:schemeClr val="tx1"/>
                                          </a:solidFill>
                                          <a:latin typeface="Cambria Math" panose="02040503050406030204" pitchFamily="18" charset="0"/>
                                        </a:rPr>
                                        <m:t>𝟎</m:t>
                                      </m:r>
                                    </m:e>
                                    <m:e>
                                      <m:r>
                                        <a:rPr lang="en-AU" sz="1400" b="1" i="1" smtClean="0">
                                          <a:solidFill>
                                            <a:schemeClr val="tx1"/>
                                          </a:solidFill>
                                          <a:latin typeface="Cambria Math" panose="02040503050406030204" pitchFamily="18" charset="0"/>
                                        </a:rPr>
                                        <m:t>𝟏</m:t>
                                      </m:r>
                                    </m:e>
                                  </m:mr>
                                </m:m>
                              </m:e>
                            </m:mr>
                          </m:m>
                        </m:e>
                      </m:d>
                      <m:r>
                        <a:rPr lang="en-AU" sz="1400" b="1" i="1" smtClean="0">
                          <a:solidFill>
                            <a:schemeClr val="tx1"/>
                          </a:solidFill>
                          <a:latin typeface="Cambria Math" panose="02040503050406030204" pitchFamily="18" charset="0"/>
                          <a:ea typeface="Cambria Math" panose="02040503050406030204" pitchFamily="18" charset="0"/>
                        </a:rPr>
                        <m:t>×</m:t>
                      </m:r>
                      <m:d>
                        <m:dPr>
                          <m:ctrlPr>
                            <a:rPr lang="en-AU" sz="1400" b="1" i="1">
                              <a:latin typeface="Cambria Math" panose="02040503050406030204" pitchFamily="18" charset="0"/>
                            </a:rPr>
                          </m:ctrlPr>
                        </m:dPr>
                        <m:e>
                          <m:m>
                            <m:mPr>
                              <m:mcs>
                                <m:mc>
                                  <m:mcPr>
                                    <m:count m:val="2"/>
                                    <m:mcJc m:val="center"/>
                                  </m:mcPr>
                                </m:mc>
                              </m:mcs>
                              <m:ctrlPr>
                                <a:rPr lang="en-AU" sz="1400" b="1" i="1">
                                  <a:latin typeface="Cambria Math" panose="02040503050406030204" pitchFamily="18" charset="0"/>
                                </a:rPr>
                              </m:ctrlPr>
                            </m:mPr>
                            <m:mr>
                              <m:e>
                                <m:m>
                                  <m:mPr>
                                    <m:mcs>
                                      <m:mc>
                                        <m:mcPr>
                                          <m:count m:val="2"/>
                                          <m:mcJc m:val="center"/>
                                        </m:mcPr>
                                      </m:mc>
                                    </m:mcs>
                                    <m:ctrlPr>
                                      <a:rPr lang="en-AU" sz="1400" b="1" i="1">
                                        <a:latin typeface="Cambria Math" panose="02040503050406030204" pitchFamily="18" charset="0"/>
                                      </a:rPr>
                                    </m:ctrlPr>
                                  </m:mPr>
                                  <m:mr>
                                    <m:e>
                                      <m:r>
                                        <m:rPr>
                                          <m:brk m:alnAt="7"/>
                                        </m:rPr>
                                        <a:rPr lang="en-AU" sz="1400" b="1" i="1">
                                          <a:latin typeface="Cambria Math" panose="02040503050406030204" pitchFamily="18" charset="0"/>
                                        </a:rPr>
                                        <m:t>𝒄</m:t>
                                      </m:r>
                                      <m:r>
                                        <a:rPr lang="en-AU" sz="1400" b="1" i="1">
                                          <a:latin typeface="Cambria Math" panose="02040503050406030204" pitchFamily="18" charset="0"/>
                                        </a:rPr>
                                        <m:t>𝒐𝒔</m:t>
                                      </m:r>
                                      <m:r>
                                        <a:rPr lang="en-AU" sz="1400" b="1" i="1">
                                          <a:solidFill>
                                            <a:schemeClr val="accent2"/>
                                          </a:solidFill>
                                          <a:latin typeface="Cambria Math" panose="02040503050406030204" pitchFamily="18" charset="0"/>
                                        </a:rPr>
                                        <m:t>(</m:t>
                                      </m:r>
                                      <m:r>
                                        <m:rPr>
                                          <m:nor/>
                                        </m:rPr>
                                        <a:rPr lang="en-AU" sz="1400" dirty="0">
                                          <a:solidFill>
                                            <a:schemeClr val="accent2"/>
                                          </a:solidFill>
                                        </a:rPr>
                                        <m:t>pi</m:t>
                                      </m:r>
                                      <m:r>
                                        <m:rPr>
                                          <m:nor/>
                                        </m:rPr>
                                        <a:rPr lang="en-AU" sz="1400" dirty="0">
                                          <a:solidFill>
                                            <a:schemeClr val="accent2"/>
                                          </a:solidFill>
                                        </a:rPr>
                                        <m:t>/2 </m:t>
                                      </m:r>
                                      <m:r>
                                        <a:rPr lang="en-AU" sz="1400" b="1" i="1">
                                          <a:solidFill>
                                            <a:schemeClr val="accent2"/>
                                          </a:solidFill>
                                          <a:latin typeface="Cambria Math" panose="02040503050406030204" pitchFamily="18" charset="0"/>
                                        </a:rPr>
                                        <m:t>)</m:t>
                                      </m:r>
                                    </m:e>
                                    <m:e>
                                      <m:r>
                                        <a:rPr lang="en-AU" sz="1400" b="1" i="1">
                                          <a:latin typeface="Cambria Math" panose="02040503050406030204" pitchFamily="18" charset="0"/>
                                        </a:rPr>
                                        <m:t>−</m:t>
                                      </m:r>
                                      <m:r>
                                        <a:rPr lang="en-AU" sz="1400" b="1" i="1">
                                          <a:latin typeface="Cambria Math" panose="02040503050406030204" pitchFamily="18" charset="0"/>
                                        </a:rPr>
                                        <m:t>𝒔𝒊𝒏</m:t>
                                      </m:r>
                                      <m:d>
                                        <m:dPr>
                                          <m:ctrlPr>
                                            <a:rPr lang="en-AU" sz="1400" b="1" i="1">
                                              <a:solidFill>
                                                <a:schemeClr val="accent2"/>
                                              </a:solidFill>
                                              <a:latin typeface="Cambria Math" panose="02040503050406030204" pitchFamily="18" charset="0"/>
                                            </a:rPr>
                                          </m:ctrlPr>
                                        </m:dPr>
                                        <m:e>
                                          <m:r>
                                            <m:rPr>
                                              <m:nor/>
                                            </m:rPr>
                                            <a:rPr lang="en-AU" sz="1400" dirty="0">
                                              <a:solidFill>
                                                <a:schemeClr val="accent2"/>
                                              </a:solidFill>
                                            </a:rPr>
                                            <m:t>pi</m:t>
                                          </m:r>
                                          <m:r>
                                            <m:rPr>
                                              <m:nor/>
                                            </m:rPr>
                                            <a:rPr lang="en-AU" sz="1400" dirty="0">
                                              <a:solidFill>
                                                <a:schemeClr val="accent2"/>
                                              </a:solidFill>
                                            </a:rPr>
                                            <m:t>/2 </m:t>
                                          </m:r>
                                        </m:e>
                                      </m:d>
                                      <m:r>
                                        <a:rPr lang="en-AU" sz="1400" b="1" i="1">
                                          <a:latin typeface="Cambria Math" panose="02040503050406030204" pitchFamily="18" charset="0"/>
                                        </a:rPr>
                                        <m:t>𝒄𝒐𝒔</m:t>
                                      </m:r>
                                      <m:r>
                                        <a:rPr lang="en-AU" sz="1400" b="1" i="1">
                                          <a:solidFill>
                                            <a:srgbClr val="92D050"/>
                                          </a:solidFill>
                                          <a:latin typeface="Cambria Math" panose="02040503050406030204" pitchFamily="18" charset="0"/>
                                        </a:rPr>
                                        <m:t>(</m:t>
                                      </m:r>
                                      <m:r>
                                        <a:rPr lang="en-AU" sz="1400" b="1" i="1">
                                          <a:solidFill>
                                            <a:srgbClr val="92D050"/>
                                          </a:solidFill>
                                          <a:latin typeface="Cambria Math" panose="02040503050406030204" pitchFamily="18" charset="0"/>
                                        </a:rPr>
                                        <m:t>𝟎</m:t>
                                      </m:r>
                                      <m:r>
                                        <a:rPr lang="en-AU" sz="1400" b="1" i="1">
                                          <a:solidFill>
                                            <a:srgbClr val="92D050"/>
                                          </a:solidFill>
                                          <a:latin typeface="Cambria Math" panose="02040503050406030204" pitchFamily="18" charset="0"/>
                                        </a:rPr>
                                        <m:t>)</m:t>
                                      </m:r>
                                    </m:e>
                                  </m:mr>
                                  <m:mr>
                                    <m:e>
                                      <m:r>
                                        <a:rPr lang="en-AU" sz="1400" b="1" i="1">
                                          <a:latin typeface="Cambria Math" panose="02040503050406030204" pitchFamily="18" charset="0"/>
                                        </a:rPr>
                                        <m:t>𝒔𝒊𝒏</m:t>
                                      </m:r>
                                      <m:r>
                                        <a:rPr lang="en-AU" sz="1400" b="1" i="1">
                                          <a:solidFill>
                                            <a:schemeClr val="accent2"/>
                                          </a:solidFill>
                                          <a:latin typeface="Cambria Math" panose="02040503050406030204" pitchFamily="18" charset="0"/>
                                        </a:rPr>
                                        <m:t>(</m:t>
                                      </m:r>
                                      <m:r>
                                        <m:rPr>
                                          <m:nor/>
                                        </m:rPr>
                                        <a:rPr lang="en-AU" sz="1400" dirty="0">
                                          <a:solidFill>
                                            <a:schemeClr val="accent2"/>
                                          </a:solidFill>
                                        </a:rPr>
                                        <m:t>pi</m:t>
                                      </m:r>
                                      <m:r>
                                        <m:rPr>
                                          <m:nor/>
                                        </m:rPr>
                                        <a:rPr lang="en-AU" sz="1400" dirty="0">
                                          <a:solidFill>
                                            <a:schemeClr val="accent2"/>
                                          </a:solidFill>
                                        </a:rPr>
                                        <m:t>/2 </m:t>
                                      </m:r>
                                      <m:r>
                                        <a:rPr lang="en-AU" sz="1400" b="1" i="1">
                                          <a:solidFill>
                                            <a:schemeClr val="accent2"/>
                                          </a:solidFill>
                                          <a:latin typeface="Cambria Math" panose="02040503050406030204" pitchFamily="18" charset="0"/>
                                        </a:rPr>
                                        <m:t>)</m:t>
                                      </m:r>
                                    </m:e>
                                    <m:e>
                                      <m:r>
                                        <a:rPr lang="en-AU" sz="1400" b="1" i="1">
                                          <a:latin typeface="Cambria Math" panose="02040503050406030204" pitchFamily="18" charset="0"/>
                                        </a:rPr>
                                        <m:t>𝒄𝒐𝒔</m:t>
                                      </m:r>
                                      <m:d>
                                        <m:dPr>
                                          <m:ctrlPr>
                                            <a:rPr lang="en-AU" sz="1400" b="1" i="1">
                                              <a:solidFill>
                                                <a:schemeClr val="accent2"/>
                                              </a:solidFill>
                                              <a:latin typeface="Cambria Math" panose="02040503050406030204" pitchFamily="18" charset="0"/>
                                            </a:rPr>
                                          </m:ctrlPr>
                                        </m:dPr>
                                        <m:e>
                                          <m:r>
                                            <m:rPr>
                                              <m:nor/>
                                            </m:rPr>
                                            <a:rPr lang="en-AU" sz="1400" dirty="0">
                                              <a:solidFill>
                                                <a:schemeClr val="accent2"/>
                                              </a:solidFill>
                                            </a:rPr>
                                            <m:t>pi</m:t>
                                          </m:r>
                                          <m:r>
                                            <m:rPr>
                                              <m:nor/>
                                            </m:rPr>
                                            <a:rPr lang="en-AU" sz="1400" dirty="0">
                                              <a:solidFill>
                                                <a:schemeClr val="accent2"/>
                                              </a:solidFill>
                                            </a:rPr>
                                            <m:t>/2 </m:t>
                                          </m:r>
                                        </m:e>
                                      </m:d>
                                      <m:r>
                                        <a:rPr lang="en-AU" sz="1400" b="1" i="1">
                                          <a:latin typeface="Cambria Math" panose="02040503050406030204" pitchFamily="18" charset="0"/>
                                        </a:rPr>
                                        <m:t>𝒄𝒐𝒔</m:t>
                                      </m:r>
                                      <m:r>
                                        <a:rPr lang="en-AU" sz="1400" b="1" i="1">
                                          <a:solidFill>
                                            <a:srgbClr val="92D050"/>
                                          </a:solidFill>
                                          <a:latin typeface="Cambria Math" panose="02040503050406030204" pitchFamily="18" charset="0"/>
                                        </a:rPr>
                                        <m:t>(</m:t>
                                      </m:r>
                                      <m:r>
                                        <a:rPr lang="en-AU" sz="1400" b="1" i="1">
                                          <a:solidFill>
                                            <a:srgbClr val="92D050"/>
                                          </a:solidFill>
                                          <a:latin typeface="Cambria Math" panose="02040503050406030204" pitchFamily="18" charset="0"/>
                                        </a:rPr>
                                        <m:t>𝟎</m:t>
                                      </m:r>
                                      <m:r>
                                        <a:rPr lang="en-AU" sz="1400" b="1" i="1">
                                          <a:solidFill>
                                            <a:srgbClr val="92D050"/>
                                          </a:solidFill>
                                          <a:latin typeface="Cambria Math" panose="02040503050406030204" pitchFamily="18" charset="0"/>
                                        </a:rPr>
                                        <m:t>)</m:t>
                                      </m:r>
                                    </m:e>
                                  </m:mr>
                                </m:m>
                              </m:e>
                              <m:e>
                                <m:m>
                                  <m:mPr>
                                    <m:mcs>
                                      <m:mc>
                                        <m:mcPr>
                                          <m:count m:val="2"/>
                                          <m:mcJc m:val="center"/>
                                        </m:mcPr>
                                      </m:mc>
                                    </m:mcs>
                                    <m:ctrlPr>
                                      <a:rPr lang="en-AU" sz="1400" b="1" i="1">
                                        <a:latin typeface="Cambria Math" panose="02040503050406030204" pitchFamily="18" charset="0"/>
                                      </a:rPr>
                                    </m:ctrlPr>
                                  </m:mPr>
                                  <m:mr>
                                    <m:e>
                                      <m:r>
                                        <m:rPr>
                                          <m:brk m:alnAt="7"/>
                                        </m:rPr>
                                        <a:rPr lang="en-AU" sz="1400" b="1" i="1">
                                          <a:latin typeface="Cambria Math" panose="02040503050406030204" pitchFamily="18" charset="0"/>
                                        </a:rPr>
                                        <m:t>𝒔</m:t>
                                      </m:r>
                                      <m:r>
                                        <a:rPr lang="en-AU" sz="1400" b="1" i="1">
                                          <a:latin typeface="Cambria Math" panose="02040503050406030204" pitchFamily="18" charset="0"/>
                                        </a:rPr>
                                        <m:t>𝒊𝒏</m:t>
                                      </m:r>
                                      <m:d>
                                        <m:dPr>
                                          <m:ctrlPr>
                                            <a:rPr lang="en-AU" sz="1400" b="1" i="1">
                                              <a:solidFill>
                                                <a:schemeClr val="accent2"/>
                                              </a:solidFill>
                                              <a:latin typeface="Cambria Math" panose="02040503050406030204" pitchFamily="18" charset="0"/>
                                            </a:rPr>
                                          </m:ctrlPr>
                                        </m:dPr>
                                        <m:e>
                                          <m:r>
                                            <m:rPr>
                                              <m:nor/>
                                            </m:rPr>
                                            <a:rPr lang="en-AU" sz="1400" dirty="0">
                                              <a:solidFill>
                                                <a:schemeClr val="accent2"/>
                                              </a:solidFill>
                                            </a:rPr>
                                            <m:t>pi</m:t>
                                          </m:r>
                                          <m:r>
                                            <m:rPr>
                                              <m:nor/>
                                            </m:rPr>
                                            <a:rPr lang="en-AU" sz="1400" dirty="0">
                                              <a:solidFill>
                                                <a:schemeClr val="accent2"/>
                                              </a:solidFill>
                                            </a:rPr>
                                            <m:t>/2 </m:t>
                                          </m:r>
                                        </m:e>
                                      </m:d>
                                      <m:r>
                                        <m:rPr>
                                          <m:brk m:alnAt="7"/>
                                        </m:rPr>
                                        <a:rPr lang="en-AU" sz="1400" b="1" i="1">
                                          <a:latin typeface="Cambria Math" panose="02040503050406030204" pitchFamily="18" charset="0"/>
                                        </a:rPr>
                                        <m:t>𝒔</m:t>
                                      </m:r>
                                      <m:r>
                                        <a:rPr lang="en-AU" sz="1400" b="1" i="1">
                                          <a:latin typeface="Cambria Math" panose="02040503050406030204" pitchFamily="18" charset="0"/>
                                        </a:rPr>
                                        <m:t>𝒊𝒏</m:t>
                                      </m:r>
                                      <m:r>
                                        <a:rPr lang="en-AU" sz="1400" b="1" i="1">
                                          <a:solidFill>
                                            <a:srgbClr val="92D050"/>
                                          </a:solidFill>
                                          <a:latin typeface="Cambria Math" panose="02040503050406030204" pitchFamily="18" charset="0"/>
                                        </a:rPr>
                                        <m:t>(</m:t>
                                      </m:r>
                                      <m:r>
                                        <a:rPr lang="en-AU" sz="1400" b="1" i="1">
                                          <a:solidFill>
                                            <a:srgbClr val="92D050"/>
                                          </a:solidFill>
                                          <a:latin typeface="Cambria Math" panose="02040503050406030204" pitchFamily="18" charset="0"/>
                                        </a:rPr>
                                        <m:t>𝟎</m:t>
                                      </m:r>
                                      <m:r>
                                        <a:rPr lang="en-AU" sz="1400" b="1" i="1">
                                          <a:solidFill>
                                            <a:srgbClr val="92D050"/>
                                          </a:solidFill>
                                          <a:latin typeface="Cambria Math" panose="02040503050406030204" pitchFamily="18" charset="0"/>
                                        </a:rPr>
                                        <m:t>)</m:t>
                                      </m:r>
                                    </m:e>
                                    <m:e>
                                      <m:r>
                                        <a:rPr lang="en-AU" sz="1400" b="1" i="1">
                                          <a:solidFill>
                                            <a:schemeClr val="tx2"/>
                                          </a:solidFill>
                                          <a:latin typeface="Cambria Math" panose="02040503050406030204" pitchFamily="18" charset="0"/>
                                        </a:rPr>
                                        <m:t>𝟒</m:t>
                                      </m:r>
                                      <m:r>
                                        <a:rPr lang="en-AU" sz="1400" b="1" i="1">
                                          <a:latin typeface="Cambria Math" panose="02040503050406030204" pitchFamily="18" charset="0"/>
                                        </a:rPr>
                                        <m:t>𝒄𝒐𝒔</m:t>
                                      </m:r>
                                      <m:r>
                                        <a:rPr lang="en-AU" sz="1400" b="1" i="1">
                                          <a:solidFill>
                                            <a:schemeClr val="accent2"/>
                                          </a:solidFill>
                                          <a:latin typeface="Cambria Math" panose="02040503050406030204" pitchFamily="18" charset="0"/>
                                        </a:rPr>
                                        <m:t>(</m:t>
                                      </m:r>
                                      <m:r>
                                        <m:rPr>
                                          <m:nor/>
                                        </m:rPr>
                                        <a:rPr lang="en-AU" sz="1400" dirty="0">
                                          <a:solidFill>
                                            <a:schemeClr val="accent2"/>
                                          </a:solidFill>
                                        </a:rPr>
                                        <m:t>pi</m:t>
                                      </m:r>
                                      <m:r>
                                        <m:rPr>
                                          <m:nor/>
                                        </m:rPr>
                                        <a:rPr lang="en-AU" sz="1400" dirty="0">
                                          <a:solidFill>
                                            <a:schemeClr val="accent2"/>
                                          </a:solidFill>
                                        </a:rPr>
                                        <m:t>/2 </m:t>
                                      </m:r>
                                      <m:r>
                                        <a:rPr lang="en-AU" sz="1400" b="1" i="1">
                                          <a:solidFill>
                                            <a:schemeClr val="accent2"/>
                                          </a:solidFill>
                                          <a:latin typeface="Cambria Math" panose="02040503050406030204" pitchFamily="18" charset="0"/>
                                        </a:rPr>
                                        <m:t>)</m:t>
                                      </m:r>
                                    </m:e>
                                  </m:mr>
                                  <m:mr>
                                    <m:e>
                                      <m:r>
                                        <a:rPr lang="en-AU" sz="1400" b="1" i="1">
                                          <a:latin typeface="Cambria Math" panose="02040503050406030204" pitchFamily="18" charset="0"/>
                                        </a:rPr>
                                        <m:t>−</m:t>
                                      </m:r>
                                      <m:r>
                                        <a:rPr lang="en-AU" sz="1400" b="1" i="1">
                                          <a:latin typeface="Cambria Math" panose="02040503050406030204" pitchFamily="18" charset="0"/>
                                        </a:rPr>
                                        <m:t>𝒄𝒐𝒔</m:t>
                                      </m:r>
                                      <m:d>
                                        <m:dPr>
                                          <m:ctrlPr>
                                            <a:rPr lang="en-AU" sz="1400" b="1" i="1">
                                              <a:solidFill>
                                                <a:schemeClr val="accent2"/>
                                              </a:solidFill>
                                              <a:latin typeface="Cambria Math" panose="02040503050406030204" pitchFamily="18" charset="0"/>
                                            </a:rPr>
                                          </m:ctrlPr>
                                        </m:dPr>
                                        <m:e>
                                          <m:r>
                                            <m:rPr>
                                              <m:nor/>
                                            </m:rPr>
                                            <a:rPr lang="en-AU" sz="1400" dirty="0">
                                              <a:solidFill>
                                                <a:schemeClr val="accent2"/>
                                              </a:solidFill>
                                            </a:rPr>
                                            <m:t>pi</m:t>
                                          </m:r>
                                          <m:r>
                                            <m:rPr>
                                              <m:nor/>
                                            </m:rPr>
                                            <a:rPr lang="en-AU" sz="1400" dirty="0">
                                              <a:solidFill>
                                                <a:schemeClr val="accent2"/>
                                              </a:solidFill>
                                            </a:rPr>
                                            <m:t>/2 </m:t>
                                          </m:r>
                                        </m:e>
                                      </m:d>
                                      <m:r>
                                        <a:rPr lang="en-AU" sz="1400" b="1" i="1">
                                          <a:latin typeface="Cambria Math" panose="02040503050406030204" pitchFamily="18" charset="0"/>
                                        </a:rPr>
                                        <m:t>𝒔𝒊𝒏</m:t>
                                      </m:r>
                                      <m:r>
                                        <a:rPr lang="en-AU" sz="1400" b="1" i="1">
                                          <a:solidFill>
                                            <a:srgbClr val="92D050"/>
                                          </a:solidFill>
                                          <a:latin typeface="Cambria Math" panose="02040503050406030204" pitchFamily="18" charset="0"/>
                                        </a:rPr>
                                        <m:t>(</m:t>
                                      </m:r>
                                      <m:r>
                                        <a:rPr lang="en-AU" sz="1400" b="1" i="1">
                                          <a:solidFill>
                                            <a:srgbClr val="92D050"/>
                                          </a:solidFill>
                                          <a:latin typeface="Cambria Math" panose="02040503050406030204" pitchFamily="18" charset="0"/>
                                        </a:rPr>
                                        <m:t>𝟎</m:t>
                                      </m:r>
                                      <m:r>
                                        <a:rPr lang="en-AU" sz="1400" b="1" i="1">
                                          <a:solidFill>
                                            <a:srgbClr val="92D050"/>
                                          </a:solidFill>
                                          <a:latin typeface="Cambria Math" panose="02040503050406030204" pitchFamily="18" charset="0"/>
                                        </a:rPr>
                                        <m:t>)</m:t>
                                      </m:r>
                                    </m:e>
                                    <m:e>
                                      <m:r>
                                        <a:rPr lang="en-AU" sz="1400" b="1" i="1">
                                          <a:solidFill>
                                            <a:schemeClr val="tx2"/>
                                          </a:solidFill>
                                          <a:latin typeface="Cambria Math" panose="02040503050406030204" pitchFamily="18" charset="0"/>
                                        </a:rPr>
                                        <m:t>𝟒</m:t>
                                      </m:r>
                                      <m:r>
                                        <a:rPr lang="en-AU" sz="1400" b="1" i="1">
                                          <a:latin typeface="Cambria Math" panose="02040503050406030204" pitchFamily="18" charset="0"/>
                                        </a:rPr>
                                        <m:t>𝒔𝒊𝒏</m:t>
                                      </m:r>
                                      <m:r>
                                        <a:rPr lang="en-AU" sz="1400" b="1" i="1">
                                          <a:solidFill>
                                            <a:schemeClr val="accent2"/>
                                          </a:solidFill>
                                          <a:latin typeface="Cambria Math" panose="02040503050406030204" pitchFamily="18" charset="0"/>
                                        </a:rPr>
                                        <m:t>(</m:t>
                                      </m:r>
                                      <m:r>
                                        <m:rPr>
                                          <m:nor/>
                                        </m:rPr>
                                        <a:rPr lang="en-AU" sz="1400" dirty="0">
                                          <a:solidFill>
                                            <a:schemeClr val="accent2"/>
                                          </a:solidFill>
                                        </a:rPr>
                                        <m:t>pi</m:t>
                                      </m:r>
                                      <m:r>
                                        <m:rPr>
                                          <m:nor/>
                                        </m:rPr>
                                        <a:rPr lang="en-AU" sz="1400" dirty="0">
                                          <a:solidFill>
                                            <a:schemeClr val="accent2"/>
                                          </a:solidFill>
                                        </a:rPr>
                                        <m:t>/2 </m:t>
                                      </m:r>
                                      <m:r>
                                        <a:rPr lang="en-AU" sz="1400" b="1" i="1">
                                          <a:latin typeface="Cambria Math" panose="02040503050406030204" pitchFamily="18" charset="0"/>
                                        </a:rPr>
                                        <m:t>)</m:t>
                                      </m:r>
                                    </m:e>
                                  </m:mr>
                                </m:m>
                              </m:e>
                            </m:mr>
                            <m:mr>
                              <m:e>
                                <m:m>
                                  <m:mPr>
                                    <m:mcs>
                                      <m:mc>
                                        <m:mcPr>
                                          <m:count m:val="2"/>
                                          <m:mcJc m:val="center"/>
                                        </m:mcPr>
                                      </m:mc>
                                    </m:mcs>
                                    <m:ctrlPr>
                                      <a:rPr lang="en-AU" sz="1400" b="1" i="1">
                                        <a:latin typeface="Cambria Math" panose="02040503050406030204" pitchFamily="18" charset="0"/>
                                      </a:rPr>
                                    </m:ctrlPr>
                                  </m:mPr>
                                  <m:mr>
                                    <m:e>
                                      <m:r>
                                        <m:rPr>
                                          <m:brk m:alnAt="7"/>
                                        </m:rPr>
                                        <a:rPr lang="en-AU" sz="1400" b="1" i="1">
                                          <a:latin typeface="Cambria Math" panose="02040503050406030204" pitchFamily="18" charset="0"/>
                                        </a:rPr>
                                        <m:t>𝟎</m:t>
                                      </m:r>
                                    </m:e>
                                    <m:e>
                                      <m:r>
                                        <a:rPr lang="en-AU" sz="1400" b="1" i="1">
                                          <a:latin typeface="Cambria Math" panose="02040503050406030204" pitchFamily="18" charset="0"/>
                                        </a:rPr>
                                        <m:t>𝒔𝒊𝒏</m:t>
                                      </m:r>
                                      <m:r>
                                        <a:rPr lang="en-AU" sz="1400" b="1" i="1">
                                          <a:solidFill>
                                            <a:srgbClr val="92D050"/>
                                          </a:solidFill>
                                          <a:latin typeface="Cambria Math" panose="02040503050406030204" pitchFamily="18" charset="0"/>
                                        </a:rPr>
                                        <m:t>(</m:t>
                                      </m:r>
                                      <m:r>
                                        <a:rPr lang="en-AU" sz="1400" b="1" i="1">
                                          <a:solidFill>
                                            <a:srgbClr val="92D050"/>
                                          </a:solidFill>
                                          <a:latin typeface="Cambria Math" panose="02040503050406030204" pitchFamily="18" charset="0"/>
                                        </a:rPr>
                                        <m:t>𝟎</m:t>
                                      </m:r>
                                      <m:r>
                                        <a:rPr lang="en-AU" sz="1400" b="1" i="1">
                                          <a:solidFill>
                                            <a:srgbClr val="92D050"/>
                                          </a:solidFill>
                                          <a:latin typeface="Cambria Math" panose="02040503050406030204" pitchFamily="18" charset="0"/>
                                        </a:rPr>
                                        <m:t>)</m:t>
                                      </m:r>
                                    </m:e>
                                  </m:mr>
                                  <m:mr>
                                    <m:e>
                                      <m:r>
                                        <a:rPr lang="en-AU" sz="1400" b="1" i="1">
                                          <a:latin typeface="Cambria Math" panose="02040503050406030204" pitchFamily="18" charset="0"/>
                                        </a:rPr>
                                        <m:t>𝟎</m:t>
                                      </m:r>
                                    </m:e>
                                    <m:e>
                                      <m:r>
                                        <a:rPr lang="en-AU" sz="1400" b="1" i="1">
                                          <a:latin typeface="Cambria Math" panose="02040503050406030204" pitchFamily="18" charset="0"/>
                                        </a:rPr>
                                        <m:t>𝟎</m:t>
                                      </m:r>
                                    </m:e>
                                  </m:mr>
                                </m:m>
                              </m:e>
                              <m:e>
                                <m:m>
                                  <m:mPr>
                                    <m:mcs>
                                      <m:mc>
                                        <m:mcPr>
                                          <m:count m:val="2"/>
                                          <m:mcJc m:val="center"/>
                                        </m:mcPr>
                                      </m:mc>
                                    </m:mcs>
                                    <m:ctrlPr>
                                      <a:rPr lang="en-AU" sz="1400" b="1" i="1">
                                        <a:latin typeface="Cambria Math" panose="02040503050406030204" pitchFamily="18" charset="0"/>
                                      </a:rPr>
                                    </m:ctrlPr>
                                  </m:mPr>
                                  <m:mr>
                                    <m:e>
                                      <m:r>
                                        <m:rPr>
                                          <m:brk m:alnAt="7"/>
                                        </m:rPr>
                                        <a:rPr lang="en-AU" sz="1400" b="1" i="1">
                                          <a:latin typeface="Cambria Math" panose="02040503050406030204" pitchFamily="18" charset="0"/>
                                        </a:rPr>
                                        <m:t>𝒄</m:t>
                                      </m:r>
                                      <m:r>
                                        <a:rPr lang="en-AU" sz="1400" b="1" i="1">
                                          <a:latin typeface="Cambria Math" panose="02040503050406030204" pitchFamily="18" charset="0"/>
                                        </a:rPr>
                                        <m:t>𝒐𝒔</m:t>
                                      </m:r>
                                      <m:r>
                                        <a:rPr lang="en-AU" sz="1400" b="1" i="1">
                                          <a:solidFill>
                                            <a:srgbClr val="92D050"/>
                                          </a:solidFill>
                                          <a:latin typeface="Cambria Math" panose="02040503050406030204" pitchFamily="18" charset="0"/>
                                        </a:rPr>
                                        <m:t>(</m:t>
                                      </m:r>
                                      <m:r>
                                        <a:rPr lang="en-AU" sz="1400" b="1" i="1">
                                          <a:solidFill>
                                            <a:srgbClr val="92D050"/>
                                          </a:solidFill>
                                          <a:latin typeface="Cambria Math" panose="02040503050406030204" pitchFamily="18" charset="0"/>
                                        </a:rPr>
                                        <m:t>𝟎</m:t>
                                      </m:r>
                                      <m:r>
                                        <a:rPr lang="en-AU" sz="1400" b="1" i="1">
                                          <a:solidFill>
                                            <a:srgbClr val="92D050"/>
                                          </a:solidFill>
                                          <a:latin typeface="Cambria Math" panose="02040503050406030204" pitchFamily="18" charset="0"/>
                                        </a:rPr>
                                        <m:t>)</m:t>
                                      </m:r>
                                    </m:e>
                                    <m:e>
                                      <m:r>
                                        <a:rPr lang="en-AU" sz="1400" b="1" i="1">
                                          <a:solidFill>
                                            <a:schemeClr val="accent1"/>
                                          </a:solidFill>
                                          <a:latin typeface="Cambria Math" panose="02040503050406030204" pitchFamily="18" charset="0"/>
                                        </a:rPr>
                                        <m:t>𝟎</m:t>
                                      </m:r>
                                    </m:e>
                                  </m:mr>
                                  <m:mr>
                                    <m:e>
                                      <m:r>
                                        <a:rPr lang="en-AU" sz="1400" b="1" i="1">
                                          <a:latin typeface="Cambria Math" panose="02040503050406030204" pitchFamily="18" charset="0"/>
                                        </a:rPr>
                                        <m:t>𝟎</m:t>
                                      </m:r>
                                    </m:e>
                                    <m:e>
                                      <m:r>
                                        <a:rPr lang="en-AU" sz="1400" b="1" i="1">
                                          <a:latin typeface="Cambria Math" panose="02040503050406030204" pitchFamily="18" charset="0"/>
                                        </a:rPr>
                                        <m:t>𝟏</m:t>
                                      </m:r>
                                    </m:e>
                                  </m:mr>
                                </m:m>
                              </m:e>
                            </m:mr>
                          </m:m>
                        </m:e>
                      </m:d>
                    </m:oMath>
                  </m:oMathPara>
                </a14:m>
                <a:endParaRPr lang="en-AU" sz="1400" b="1" dirty="0"/>
              </a:p>
            </p:txBody>
          </p:sp>
        </mc:Choice>
        <mc:Fallback xmlns="">
          <p:sp>
            <p:nvSpPr>
              <p:cNvPr id="14" name="TextBox 13">
                <a:extLst>
                  <a:ext uri="{FF2B5EF4-FFF2-40B4-BE49-F238E27FC236}">
                    <a16:creationId xmlns:a16="http://schemas.microsoft.com/office/drawing/2014/main" id="{431A880C-E844-8A33-B12B-83F06C2028AC}"/>
                  </a:ext>
                </a:extLst>
              </p:cNvPr>
              <p:cNvSpPr txBox="1">
                <a:spLocks noRot="1" noChangeAspect="1" noMove="1" noResize="1" noEditPoints="1" noAdjustHandles="1" noChangeArrowheads="1" noChangeShapeType="1" noTextEdit="1"/>
              </p:cNvSpPr>
              <p:nvPr/>
            </p:nvSpPr>
            <p:spPr>
              <a:xfrm>
                <a:off x="265837" y="1841388"/>
                <a:ext cx="11660326" cy="2275366"/>
              </a:xfrm>
              <a:prstGeom prst="rect">
                <a:avLst/>
              </a:prstGeom>
              <a:blipFill>
                <a:blip r:embed="rId2"/>
                <a:stretch>
                  <a:fillRect/>
                </a:stretch>
              </a:blipFill>
            </p:spPr>
            <p:txBody>
              <a:bodyPr/>
              <a:lstStyle/>
              <a:p>
                <a:r>
                  <a:rPr lang="en-AU">
                    <a:noFill/>
                  </a:rPr>
                  <a:t> </a:t>
                </a:r>
              </a:p>
            </p:txBody>
          </p:sp>
        </mc:Fallback>
      </mc:AlternateContent>
      <p:sp>
        <p:nvSpPr>
          <p:cNvPr id="17" name="TextBox 16">
            <a:extLst>
              <a:ext uri="{FF2B5EF4-FFF2-40B4-BE49-F238E27FC236}">
                <a16:creationId xmlns:a16="http://schemas.microsoft.com/office/drawing/2014/main" id="{341F9DB9-CDD4-7336-58CE-212B54B49316}"/>
              </a:ext>
            </a:extLst>
          </p:cNvPr>
          <p:cNvSpPr txBox="1"/>
          <p:nvPr/>
        </p:nvSpPr>
        <p:spPr>
          <a:xfrm>
            <a:off x="127254" y="4242320"/>
            <a:ext cx="3335274" cy="1477328"/>
          </a:xfrm>
          <a:prstGeom prst="rect">
            <a:avLst/>
          </a:prstGeom>
          <a:noFill/>
        </p:spPr>
        <p:txBody>
          <a:bodyPr wrap="square">
            <a:spAutoFit/>
          </a:bodyPr>
          <a:lstStyle/>
          <a:p>
            <a:endParaRPr lang="en-AU" dirty="0"/>
          </a:p>
          <a:p>
            <a:r>
              <a:rPr lang="en-AU" dirty="0"/>
              <a:t>         0         1         0         0</a:t>
            </a:r>
          </a:p>
          <a:p>
            <a:r>
              <a:rPr lang="en-AU" dirty="0"/>
              <a:t>        -1         0         0        -3</a:t>
            </a:r>
          </a:p>
          <a:p>
            <a:r>
              <a:rPr lang="en-AU" dirty="0"/>
              <a:t>         0         0         1         0</a:t>
            </a:r>
          </a:p>
          <a:p>
            <a:r>
              <a:rPr lang="en-AU" dirty="0"/>
              <a:t>         0         0         0         1</a:t>
            </a:r>
          </a:p>
        </p:txBody>
      </p:sp>
      <p:sp>
        <p:nvSpPr>
          <p:cNvPr id="19" name="TextBox 18">
            <a:extLst>
              <a:ext uri="{FF2B5EF4-FFF2-40B4-BE49-F238E27FC236}">
                <a16:creationId xmlns:a16="http://schemas.microsoft.com/office/drawing/2014/main" id="{56F55DCF-3B94-B416-A96B-56B22CC8C403}"/>
              </a:ext>
            </a:extLst>
          </p:cNvPr>
          <p:cNvSpPr txBox="1"/>
          <p:nvPr/>
        </p:nvSpPr>
        <p:spPr>
          <a:xfrm>
            <a:off x="4520845" y="4242320"/>
            <a:ext cx="3188970" cy="1477328"/>
          </a:xfrm>
          <a:prstGeom prst="rect">
            <a:avLst/>
          </a:prstGeom>
          <a:noFill/>
        </p:spPr>
        <p:txBody>
          <a:bodyPr wrap="square">
            <a:spAutoFit/>
          </a:bodyPr>
          <a:lstStyle/>
          <a:p>
            <a:endParaRPr lang="en-AU" dirty="0"/>
          </a:p>
          <a:p>
            <a:r>
              <a:rPr lang="en-AU" dirty="0"/>
              <a:t>         0        -1         0         0</a:t>
            </a:r>
          </a:p>
          <a:p>
            <a:r>
              <a:rPr lang="en-AU" dirty="0"/>
              <a:t>         1         0         0         4</a:t>
            </a:r>
          </a:p>
          <a:p>
            <a:r>
              <a:rPr lang="en-AU" dirty="0"/>
              <a:t>         0         0         1         0</a:t>
            </a:r>
          </a:p>
          <a:p>
            <a:r>
              <a:rPr lang="en-AU" dirty="0"/>
              <a:t>         0         0         0         1</a:t>
            </a:r>
          </a:p>
        </p:txBody>
      </p:sp>
      <p:sp>
        <p:nvSpPr>
          <p:cNvPr id="10" name="TextBox 9">
            <a:extLst>
              <a:ext uri="{FF2B5EF4-FFF2-40B4-BE49-F238E27FC236}">
                <a16:creationId xmlns:a16="http://schemas.microsoft.com/office/drawing/2014/main" id="{6CBB80DD-C91F-ED73-DFC0-A09FA20DCD02}"/>
              </a:ext>
            </a:extLst>
          </p:cNvPr>
          <p:cNvSpPr txBox="1"/>
          <p:nvPr/>
        </p:nvSpPr>
        <p:spPr>
          <a:xfrm>
            <a:off x="8497062" y="4242320"/>
            <a:ext cx="3188970" cy="1477328"/>
          </a:xfrm>
          <a:prstGeom prst="rect">
            <a:avLst/>
          </a:prstGeom>
          <a:noFill/>
        </p:spPr>
        <p:txBody>
          <a:bodyPr wrap="square">
            <a:spAutoFit/>
          </a:bodyPr>
          <a:lstStyle/>
          <a:p>
            <a:endParaRPr lang="en-AU" dirty="0"/>
          </a:p>
          <a:p>
            <a:r>
              <a:rPr lang="en-AU" dirty="0"/>
              <a:t>         1         0         0         4</a:t>
            </a:r>
          </a:p>
          <a:p>
            <a:r>
              <a:rPr lang="en-AU" dirty="0"/>
              <a:t>         0         1         0        -3</a:t>
            </a:r>
          </a:p>
          <a:p>
            <a:r>
              <a:rPr lang="en-AU" dirty="0"/>
              <a:t>         0         0         1         0</a:t>
            </a:r>
          </a:p>
          <a:p>
            <a:r>
              <a:rPr lang="en-AU" dirty="0"/>
              <a:t>         0         0         0         1</a:t>
            </a:r>
          </a:p>
        </p:txBody>
      </p:sp>
      <p:sp>
        <p:nvSpPr>
          <p:cNvPr id="5" name="TextBox 4">
            <a:extLst>
              <a:ext uri="{FF2B5EF4-FFF2-40B4-BE49-F238E27FC236}">
                <a16:creationId xmlns:a16="http://schemas.microsoft.com/office/drawing/2014/main" id="{16BE857B-206A-1066-2B52-459DB875DF89}"/>
              </a:ext>
            </a:extLst>
          </p:cNvPr>
          <p:cNvSpPr txBox="1"/>
          <p:nvPr/>
        </p:nvSpPr>
        <p:spPr>
          <a:xfrm>
            <a:off x="3816326" y="4888992"/>
            <a:ext cx="310896" cy="369332"/>
          </a:xfrm>
          <a:prstGeom prst="rect">
            <a:avLst/>
          </a:prstGeom>
          <a:noFill/>
        </p:spPr>
        <p:txBody>
          <a:bodyPr wrap="square" rtlCol="0">
            <a:spAutoFit/>
          </a:bodyPr>
          <a:lstStyle/>
          <a:p>
            <a:r>
              <a:rPr lang="en-AU" dirty="0"/>
              <a:t>x</a:t>
            </a:r>
          </a:p>
        </p:txBody>
      </p:sp>
      <p:sp>
        <p:nvSpPr>
          <p:cNvPr id="12" name="TextBox 11">
            <a:extLst>
              <a:ext uri="{FF2B5EF4-FFF2-40B4-BE49-F238E27FC236}">
                <a16:creationId xmlns:a16="http://schemas.microsoft.com/office/drawing/2014/main" id="{A0450EE8-8660-0396-6C2C-DB0E4BB44E62}"/>
              </a:ext>
            </a:extLst>
          </p:cNvPr>
          <p:cNvSpPr txBox="1"/>
          <p:nvPr/>
        </p:nvSpPr>
        <p:spPr>
          <a:xfrm>
            <a:off x="8103438" y="4888992"/>
            <a:ext cx="339292" cy="369332"/>
          </a:xfrm>
          <a:prstGeom prst="rect">
            <a:avLst/>
          </a:prstGeom>
          <a:noFill/>
        </p:spPr>
        <p:txBody>
          <a:bodyPr wrap="square" rtlCol="0">
            <a:spAutoFit/>
          </a:bodyPr>
          <a:lstStyle/>
          <a:p>
            <a:r>
              <a:rPr lang="en-AU" dirty="0"/>
              <a:t>=</a:t>
            </a:r>
          </a:p>
        </p:txBody>
      </p:sp>
    </p:spTree>
    <p:extLst>
      <p:ext uri="{BB962C8B-B14F-4D97-AF65-F5344CB8AC3E}">
        <p14:creationId xmlns:p14="http://schemas.microsoft.com/office/powerpoint/2010/main" val="2560419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EF11B-9609-7DE6-450E-AA58F9EA9875}"/>
              </a:ext>
            </a:extLst>
          </p:cNvPr>
          <p:cNvSpPr>
            <a:spLocks noGrp="1"/>
          </p:cNvSpPr>
          <p:nvPr>
            <p:ph type="title"/>
          </p:nvPr>
        </p:nvSpPr>
        <p:spPr>
          <a:xfrm>
            <a:off x="838200" y="365125"/>
            <a:ext cx="10515600" cy="1325563"/>
          </a:xfrm>
        </p:spPr>
        <p:txBody>
          <a:bodyPr anchor="ctr">
            <a:normAutofit/>
          </a:bodyPr>
          <a:lstStyle/>
          <a:p>
            <a:r>
              <a:rPr lang="en-AU" dirty="0"/>
              <a:t>Calculating Forward Kinematics!</a:t>
            </a:r>
          </a:p>
        </p:txBody>
      </p:sp>
      <p:pic>
        <p:nvPicPr>
          <p:cNvPr id="4" name="Picture 3">
            <a:extLst>
              <a:ext uri="{FF2B5EF4-FFF2-40B4-BE49-F238E27FC236}">
                <a16:creationId xmlns:a16="http://schemas.microsoft.com/office/drawing/2014/main" id="{66959C07-DB4C-7F91-C978-39E46B628683}"/>
              </a:ext>
            </a:extLst>
          </p:cNvPr>
          <p:cNvPicPr>
            <a:picLocks noChangeAspect="1"/>
          </p:cNvPicPr>
          <p:nvPr/>
        </p:nvPicPr>
        <p:blipFill>
          <a:blip r:embed="rId2"/>
          <a:stretch>
            <a:fillRect/>
          </a:stretch>
        </p:blipFill>
        <p:spPr>
          <a:xfrm>
            <a:off x="973203" y="1475429"/>
            <a:ext cx="4794862" cy="4351338"/>
          </a:xfrm>
          <a:prstGeom prst="rect">
            <a:avLst/>
          </a:prstGeom>
          <a:noFill/>
        </p:spPr>
      </p:pic>
      <p:sp>
        <p:nvSpPr>
          <p:cNvPr id="3" name="Content Placeholder 2">
            <a:extLst>
              <a:ext uri="{FF2B5EF4-FFF2-40B4-BE49-F238E27FC236}">
                <a16:creationId xmlns:a16="http://schemas.microsoft.com/office/drawing/2014/main" id="{9EC7B73B-F2D0-3092-E741-722341F51A82}"/>
              </a:ext>
            </a:extLst>
          </p:cNvPr>
          <p:cNvSpPr>
            <a:spLocks noGrp="1"/>
          </p:cNvSpPr>
          <p:nvPr>
            <p:ph sz="half" idx="2"/>
          </p:nvPr>
        </p:nvSpPr>
        <p:spPr>
          <a:xfrm>
            <a:off x="6172200" y="1825625"/>
            <a:ext cx="5181600" cy="4351338"/>
          </a:xfrm>
        </p:spPr>
        <p:txBody>
          <a:bodyPr>
            <a:normAutofit/>
          </a:bodyPr>
          <a:lstStyle/>
          <a:p>
            <a:pPr marL="457200" indent="-457200">
              <a:buFont typeface="Arial" panose="020B0604020202020204" pitchFamily="34" charset="0"/>
              <a:buChar char="•"/>
            </a:pPr>
            <a:r>
              <a:rPr lang="en-AU" dirty="0"/>
              <a:t>For our 2 link robot, we know that it has two joints</a:t>
            </a:r>
          </a:p>
          <a:p>
            <a:pPr marL="457200" indent="-457200">
              <a:buFont typeface="Arial" panose="020B0604020202020204" pitchFamily="34" charset="0"/>
              <a:buChar char="•"/>
            </a:pPr>
            <a:r>
              <a:rPr lang="en-AU" dirty="0"/>
              <a:t>What if our joint position was [-pi/2, pi/2], how do we calculate the pose at?</a:t>
            </a:r>
          </a:p>
        </p:txBody>
      </p:sp>
    </p:spTree>
    <p:extLst>
      <p:ext uri="{BB962C8B-B14F-4D97-AF65-F5344CB8AC3E}">
        <p14:creationId xmlns:p14="http://schemas.microsoft.com/office/powerpoint/2010/main" val="2431283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EF11B-9609-7DE6-450E-AA58F9EA9875}"/>
              </a:ext>
            </a:extLst>
          </p:cNvPr>
          <p:cNvSpPr>
            <a:spLocks noGrp="1"/>
          </p:cNvSpPr>
          <p:nvPr>
            <p:ph type="title"/>
          </p:nvPr>
        </p:nvSpPr>
        <p:spPr>
          <a:xfrm>
            <a:off x="838200" y="365125"/>
            <a:ext cx="10515600" cy="1325563"/>
          </a:xfrm>
        </p:spPr>
        <p:txBody>
          <a:bodyPr anchor="ctr">
            <a:normAutofit/>
          </a:bodyPr>
          <a:lstStyle/>
          <a:p>
            <a:r>
              <a:rPr lang="en-AU" dirty="0"/>
              <a:t>Calculating Forward Kinematics!</a:t>
            </a:r>
          </a:p>
        </p:txBody>
      </p:sp>
      <p:pic>
        <p:nvPicPr>
          <p:cNvPr id="8" name="Picture 7">
            <a:extLst>
              <a:ext uri="{FF2B5EF4-FFF2-40B4-BE49-F238E27FC236}">
                <a16:creationId xmlns:a16="http://schemas.microsoft.com/office/drawing/2014/main" id="{CC8961A5-49F6-F62D-6440-7B1B521E1647}"/>
              </a:ext>
            </a:extLst>
          </p:cNvPr>
          <p:cNvPicPr>
            <a:picLocks noChangeAspect="1"/>
          </p:cNvPicPr>
          <p:nvPr/>
        </p:nvPicPr>
        <p:blipFill>
          <a:blip r:embed="rId2"/>
          <a:stretch>
            <a:fillRect/>
          </a:stretch>
        </p:blipFill>
        <p:spPr>
          <a:xfrm>
            <a:off x="498239" y="1690688"/>
            <a:ext cx="7527080" cy="4173256"/>
          </a:xfrm>
          <a:prstGeom prst="rect">
            <a:avLst/>
          </a:prstGeom>
        </p:spPr>
      </p:pic>
      <p:pic>
        <p:nvPicPr>
          <p:cNvPr id="10" name="Picture 9">
            <a:extLst>
              <a:ext uri="{FF2B5EF4-FFF2-40B4-BE49-F238E27FC236}">
                <a16:creationId xmlns:a16="http://schemas.microsoft.com/office/drawing/2014/main" id="{4534474F-1692-FEB7-713B-4FF2E4D34D38}"/>
              </a:ext>
            </a:extLst>
          </p:cNvPr>
          <p:cNvPicPr>
            <a:picLocks noChangeAspect="1"/>
          </p:cNvPicPr>
          <p:nvPr/>
        </p:nvPicPr>
        <p:blipFill>
          <a:blip r:embed="rId3"/>
          <a:stretch>
            <a:fillRect/>
          </a:stretch>
        </p:blipFill>
        <p:spPr>
          <a:xfrm>
            <a:off x="8212617" y="4036979"/>
            <a:ext cx="3384405" cy="981518"/>
          </a:xfrm>
          <a:prstGeom prst="rect">
            <a:avLst/>
          </a:prstGeom>
        </p:spPr>
      </p:pic>
      <p:cxnSp>
        <p:nvCxnSpPr>
          <p:cNvPr id="4" name="Straight Arrow Connector 3">
            <a:extLst>
              <a:ext uri="{FF2B5EF4-FFF2-40B4-BE49-F238E27FC236}">
                <a16:creationId xmlns:a16="http://schemas.microsoft.com/office/drawing/2014/main" id="{5003A402-04AB-F9CF-1B14-794E39CC5BB3}"/>
              </a:ext>
            </a:extLst>
          </p:cNvPr>
          <p:cNvCxnSpPr/>
          <p:nvPr/>
        </p:nvCxnSpPr>
        <p:spPr>
          <a:xfrm>
            <a:off x="10012680" y="3081528"/>
            <a:ext cx="0" cy="8321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2E345E47-3EF7-4C29-C0E5-4CAA9AE0EF4D}"/>
              </a:ext>
            </a:extLst>
          </p:cNvPr>
          <p:cNvSpPr txBox="1"/>
          <p:nvPr/>
        </p:nvSpPr>
        <p:spPr>
          <a:xfrm>
            <a:off x="8787384" y="2167128"/>
            <a:ext cx="2377440" cy="646331"/>
          </a:xfrm>
          <a:prstGeom prst="rect">
            <a:avLst/>
          </a:prstGeom>
          <a:noFill/>
        </p:spPr>
        <p:txBody>
          <a:bodyPr wrap="square" rtlCol="0">
            <a:spAutoFit/>
          </a:bodyPr>
          <a:lstStyle/>
          <a:p>
            <a:r>
              <a:rPr lang="en-AU" dirty="0"/>
              <a:t>Matches up with our manual calculation!</a:t>
            </a:r>
          </a:p>
        </p:txBody>
      </p:sp>
    </p:spTree>
    <p:extLst>
      <p:ext uri="{BB962C8B-B14F-4D97-AF65-F5344CB8AC3E}">
        <p14:creationId xmlns:p14="http://schemas.microsoft.com/office/powerpoint/2010/main" val="1289553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EF11B-9609-7DE6-450E-AA58F9EA9875}"/>
              </a:ext>
            </a:extLst>
          </p:cNvPr>
          <p:cNvSpPr>
            <a:spLocks noGrp="1"/>
          </p:cNvSpPr>
          <p:nvPr>
            <p:ph type="title"/>
          </p:nvPr>
        </p:nvSpPr>
        <p:spPr>
          <a:xfrm>
            <a:off x="838200" y="365125"/>
            <a:ext cx="10515600" cy="1325563"/>
          </a:xfrm>
        </p:spPr>
        <p:txBody>
          <a:bodyPr anchor="ctr">
            <a:normAutofit/>
          </a:bodyPr>
          <a:lstStyle/>
          <a:p>
            <a:r>
              <a:rPr lang="en-AU" dirty="0"/>
              <a:t>Calculating Forward Kinematics! The plot!</a:t>
            </a:r>
          </a:p>
        </p:txBody>
      </p:sp>
      <p:pic>
        <p:nvPicPr>
          <p:cNvPr id="4" name="Picture 3">
            <a:extLst>
              <a:ext uri="{FF2B5EF4-FFF2-40B4-BE49-F238E27FC236}">
                <a16:creationId xmlns:a16="http://schemas.microsoft.com/office/drawing/2014/main" id="{B18340F6-8D61-42FB-CCD5-F9E33263D5CE}"/>
              </a:ext>
            </a:extLst>
          </p:cNvPr>
          <p:cNvPicPr>
            <a:picLocks noChangeAspect="1"/>
          </p:cNvPicPr>
          <p:nvPr/>
        </p:nvPicPr>
        <p:blipFill>
          <a:blip r:embed="rId2"/>
          <a:stretch>
            <a:fillRect/>
          </a:stretch>
        </p:blipFill>
        <p:spPr>
          <a:xfrm>
            <a:off x="3372255" y="1564645"/>
            <a:ext cx="4711430" cy="4213585"/>
          </a:xfrm>
          <a:prstGeom prst="rect">
            <a:avLst/>
          </a:prstGeom>
        </p:spPr>
      </p:pic>
    </p:spTree>
    <p:extLst>
      <p:ext uri="{BB962C8B-B14F-4D97-AF65-F5344CB8AC3E}">
        <p14:creationId xmlns:p14="http://schemas.microsoft.com/office/powerpoint/2010/main" val="1436134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41375-C4A0-9489-0DF0-70156A634243}"/>
              </a:ext>
            </a:extLst>
          </p:cNvPr>
          <p:cNvSpPr>
            <a:spLocks noGrp="1"/>
          </p:cNvSpPr>
          <p:nvPr>
            <p:ph type="title"/>
          </p:nvPr>
        </p:nvSpPr>
        <p:spPr/>
        <p:txBody>
          <a:bodyPr/>
          <a:lstStyle/>
          <a:p>
            <a:r>
              <a:rPr lang="en-AU" dirty="0"/>
              <a:t>What is the DH Matrix?</a:t>
            </a:r>
          </a:p>
        </p:txBody>
      </p:sp>
      <p:sp>
        <p:nvSpPr>
          <p:cNvPr id="3" name="Content Placeholder 2">
            <a:extLst>
              <a:ext uri="{FF2B5EF4-FFF2-40B4-BE49-F238E27FC236}">
                <a16:creationId xmlns:a16="http://schemas.microsoft.com/office/drawing/2014/main" id="{45B7CD82-FD22-A790-3564-6DE697749150}"/>
              </a:ext>
            </a:extLst>
          </p:cNvPr>
          <p:cNvSpPr>
            <a:spLocks noGrp="1"/>
          </p:cNvSpPr>
          <p:nvPr>
            <p:ph idx="1"/>
          </p:nvPr>
        </p:nvSpPr>
        <p:spPr/>
        <p:txBody>
          <a:bodyPr/>
          <a:lstStyle/>
          <a:p>
            <a:pPr marL="457200" indent="-457200">
              <a:buFont typeface="Arial" panose="020B0604020202020204" pitchFamily="34" charset="0"/>
              <a:buChar char="•"/>
            </a:pPr>
            <a:r>
              <a:rPr lang="en-AU" dirty="0"/>
              <a:t>Standardises coordinate frames for spatial linkages.</a:t>
            </a:r>
          </a:p>
          <a:p>
            <a:pPr marL="457200" indent="-457200">
              <a:buFont typeface="Arial" panose="020B0604020202020204" pitchFamily="34" charset="0"/>
              <a:buChar char="•"/>
            </a:pPr>
            <a:r>
              <a:rPr lang="en-AU" dirty="0"/>
              <a:t>How do we transform a coordinate frame from one of the robot’s links to another?</a:t>
            </a:r>
          </a:p>
        </p:txBody>
      </p:sp>
    </p:spTree>
    <p:extLst>
      <p:ext uri="{BB962C8B-B14F-4D97-AF65-F5344CB8AC3E}">
        <p14:creationId xmlns:p14="http://schemas.microsoft.com/office/powerpoint/2010/main" val="156678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001E-CC2A-0FA8-41EB-50A9A4ED394C}"/>
              </a:ext>
            </a:extLst>
          </p:cNvPr>
          <p:cNvSpPr>
            <a:spLocks noGrp="1"/>
          </p:cNvSpPr>
          <p:nvPr>
            <p:ph type="title"/>
          </p:nvPr>
        </p:nvSpPr>
        <p:spPr/>
        <p:txBody>
          <a:bodyPr/>
          <a:lstStyle/>
          <a:p>
            <a:r>
              <a:rPr lang="en-AU" dirty="0"/>
              <a:t>Accessing the angle, offset, length and twist information from the model</a:t>
            </a:r>
          </a:p>
        </p:txBody>
      </p:sp>
      <p:pic>
        <p:nvPicPr>
          <p:cNvPr id="5" name="Picture 4">
            <a:extLst>
              <a:ext uri="{FF2B5EF4-FFF2-40B4-BE49-F238E27FC236}">
                <a16:creationId xmlns:a16="http://schemas.microsoft.com/office/drawing/2014/main" id="{A13ECD46-4AF6-DD61-6B12-CDE229FF2389}"/>
              </a:ext>
            </a:extLst>
          </p:cNvPr>
          <p:cNvPicPr>
            <a:picLocks noChangeAspect="1"/>
          </p:cNvPicPr>
          <p:nvPr/>
        </p:nvPicPr>
        <p:blipFill>
          <a:blip r:embed="rId2"/>
          <a:stretch>
            <a:fillRect/>
          </a:stretch>
        </p:blipFill>
        <p:spPr>
          <a:xfrm>
            <a:off x="1357909" y="1897158"/>
            <a:ext cx="9245604" cy="4114536"/>
          </a:xfrm>
          <a:prstGeom prst="rect">
            <a:avLst/>
          </a:prstGeom>
        </p:spPr>
      </p:pic>
    </p:spTree>
    <p:extLst>
      <p:ext uri="{BB962C8B-B14F-4D97-AF65-F5344CB8AC3E}">
        <p14:creationId xmlns:p14="http://schemas.microsoft.com/office/powerpoint/2010/main" val="3453290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BC0A5-1A7E-62FB-2470-622B00B142D6}"/>
              </a:ext>
            </a:extLst>
          </p:cNvPr>
          <p:cNvSpPr>
            <a:spLocks noGrp="1"/>
          </p:cNvSpPr>
          <p:nvPr>
            <p:ph type="title"/>
          </p:nvPr>
        </p:nvSpPr>
        <p:spPr>
          <a:xfrm>
            <a:off x="838200" y="365125"/>
            <a:ext cx="10515600" cy="1325563"/>
          </a:xfrm>
        </p:spPr>
        <p:txBody>
          <a:bodyPr anchor="ctr">
            <a:normAutofit/>
          </a:bodyPr>
          <a:lstStyle/>
          <a:p>
            <a:r>
              <a:rPr lang="en-AU" dirty="0"/>
              <a:t>DH Matrix continued.</a:t>
            </a:r>
          </a:p>
        </p:txBody>
      </p:sp>
      <p:sp>
        <p:nvSpPr>
          <p:cNvPr id="9" name="Content Placeholder 2">
            <a:extLst>
              <a:ext uri="{FF2B5EF4-FFF2-40B4-BE49-F238E27FC236}">
                <a16:creationId xmlns:a16="http://schemas.microsoft.com/office/drawing/2014/main" id="{D4AD337B-340F-A721-F88E-1DC1B723009B}"/>
              </a:ext>
            </a:extLst>
          </p:cNvPr>
          <p:cNvSpPr>
            <a:spLocks noGrp="1"/>
          </p:cNvSpPr>
          <p:nvPr>
            <p:ph sz="half" idx="1"/>
          </p:nvPr>
        </p:nvSpPr>
        <p:spPr>
          <a:xfrm>
            <a:off x="838200" y="1825625"/>
            <a:ext cx="5181600" cy="4351338"/>
          </a:xfrm>
        </p:spPr>
        <p:txBody>
          <a:bodyPr/>
          <a:lstStyle/>
          <a:p>
            <a:pPr marL="457200" indent="-457200">
              <a:buFont typeface="Arial" panose="020B0604020202020204" pitchFamily="34" charset="0"/>
              <a:buChar char="•"/>
            </a:pPr>
            <a:r>
              <a:rPr lang="en-US" dirty="0"/>
              <a:t>We know that the base (joint 1) of the robot has a pose with translational component (0,0).</a:t>
            </a:r>
          </a:p>
          <a:p>
            <a:pPr marL="457200" indent="-457200">
              <a:buFont typeface="Arial" panose="020B0604020202020204" pitchFamily="34" charset="0"/>
              <a:buChar char="•"/>
            </a:pPr>
            <a:r>
              <a:rPr lang="en-US" dirty="0"/>
              <a:t>Okay so how do we figure out the pose of the joint 2? What about joint 3?</a:t>
            </a:r>
          </a:p>
          <a:p>
            <a:pPr marL="457200" indent="-457200">
              <a:buFont typeface="Arial" panose="020B0604020202020204" pitchFamily="34" charset="0"/>
              <a:buChar char="•"/>
            </a:pPr>
            <a:r>
              <a:rPr lang="en-US" dirty="0"/>
              <a:t>Is there an easy and standardized mathematical procedure to figure this out?</a:t>
            </a:r>
          </a:p>
        </p:txBody>
      </p:sp>
      <p:pic>
        <p:nvPicPr>
          <p:cNvPr id="4" name="Picture 2" descr="Diagram&#10;&#10;Description automatically generated">
            <a:extLst>
              <a:ext uri="{FF2B5EF4-FFF2-40B4-BE49-F238E27FC236}">
                <a16:creationId xmlns:a16="http://schemas.microsoft.com/office/drawing/2014/main" id="{C5910A67-6EB4-529B-464C-26B43C15DBE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28318" y="1621344"/>
            <a:ext cx="3502827" cy="4351338"/>
          </a:xfrm>
          <a:prstGeom prst="rect">
            <a:avLst/>
          </a:prstGeom>
          <a:solidFill>
            <a:srgbClr val="FFFFFF"/>
          </a:solidFill>
        </p:spPr>
      </p:pic>
      <p:sp>
        <p:nvSpPr>
          <p:cNvPr id="5" name="TextBox 4">
            <a:extLst>
              <a:ext uri="{FF2B5EF4-FFF2-40B4-BE49-F238E27FC236}">
                <a16:creationId xmlns:a16="http://schemas.microsoft.com/office/drawing/2014/main" id="{88211FE7-3EA7-ABEE-26BF-4A8276CE22C7}"/>
              </a:ext>
            </a:extLst>
          </p:cNvPr>
          <p:cNvSpPr txBox="1"/>
          <p:nvPr/>
        </p:nvSpPr>
        <p:spPr>
          <a:xfrm>
            <a:off x="6235430" y="5155660"/>
            <a:ext cx="892888" cy="369332"/>
          </a:xfrm>
          <a:prstGeom prst="rect">
            <a:avLst/>
          </a:prstGeom>
          <a:noFill/>
        </p:spPr>
        <p:txBody>
          <a:bodyPr wrap="square" rtlCol="0">
            <a:spAutoFit/>
          </a:bodyPr>
          <a:lstStyle/>
          <a:p>
            <a:r>
              <a:rPr lang="en-AU" dirty="0"/>
              <a:t>Joint 1</a:t>
            </a:r>
          </a:p>
        </p:txBody>
      </p:sp>
      <p:sp>
        <p:nvSpPr>
          <p:cNvPr id="7" name="TextBox 6">
            <a:extLst>
              <a:ext uri="{FF2B5EF4-FFF2-40B4-BE49-F238E27FC236}">
                <a16:creationId xmlns:a16="http://schemas.microsoft.com/office/drawing/2014/main" id="{29A85517-FD17-3C89-4FDF-47C5B794B7DC}"/>
              </a:ext>
            </a:extLst>
          </p:cNvPr>
          <p:cNvSpPr txBox="1"/>
          <p:nvPr/>
        </p:nvSpPr>
        <p:spPr>
          <a:xfrm>
            <a:off x="9461771" y="4374205"/>
            <a:ext cx="892888" cy="369332"/>
          </a:xfrm>
          <a:prstGeom prst="rect">
            <a:avLst/>
          </a:prstGeom>
          <a:noFill/>
        </p:spPr>
        <p:txBody>
          <a:bodyPr wrap="square" rtlCol="0">
            <a:spAutoFit/>
          </a:bodyPr>
          <a:lstStyle/>
          <a:p>
            <a:r>
              <a:rPr lang="en-AU" dirty="0"/>
              <a:t>Joint 2</a:t>
            </a:r>
          </a:p>
        </p:txBody>
      </p:sp>
      <p:sp>
        <p:nvSpPr>
          <p:cNvPr id="8" name="TextBox 7">
            <a:extLst>
              <a:ext uri="{FF2B5EF4-FFF2-40B4-BE49-F238E27FC236}">
                <a16:creationId xmlns:a16="http://schemas.microsoft.com/office/drawing/2014/main" id="{5B56FCE7-EF81-C3ED-2E80-0E93C1235D0B}"/>
              </a:ext>
            </a:extLst>
          </p:cNvPr>
          <p:cNvSpPr txBox="1"/>
          <p:nvPr/>
        </p:nvSpPr>
        <p:spPr>
          <a:xfrm>
            <a:off x="10016247" y="2663114"/>
            <a:ext cx="892888" cy="369332"/>
          </a:xfrm>
          <a:prstGeom prst="rect">
            <a:avLst/>
          </a:prstGeom>
          <a:noFill/>
        </p:spPr>
        <p:txBody>
          <a:bodyPr wrap="square" rtlCol="0">
            <a:spAutoFit/>
          </a:bodyPr>
          <a:lstStyle/>
          <a:p>
            <a:r>
              <a:rPr lang="en-AU" dirty="0"/>
              <a:t>Joint 3</a:t>
            </a:r>
          </a:p>
        </p:txBody>
      </p:sp>
    </p:spTree>
    <p:extLst>
      <p:ext uri="{BB962C8B-B14F-4D97-AF65-F5344CB8AC3E}">
        <p14:creationId xmlns:p14="http://schemas.microsoft.com/office/powerpoint/2010/main" val="48478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F70AB-0A10-44EB-ED84-4046AF1FAFBB}"/>
              </a:ext>
            </a:extLst>
          </p:cNvPr>
          <p:cNvSpPr>
            <a:spLocks noGrp="1"/>
          </p:cNvSpPr>
          <p:nvPr>
            <p:ph type="title"/>
          </p:nvPr>
        </p:nvSpPr>
        <p:spPr/>
        <p:txBody>
          <a:bodyPr/>
          <a:lstStyle/>
          <a:p>
            <a:r>
              <a:rPr lang="en-AU" dirty="0"/>
              <a:t>DH Matrix Continued.</a:t>
            </a:r>
          </a:p>
        </p:txBody>
      </p:sp>
      <p:sp>
        <p:nvSpPr>
          <p:cNvPr id="3" name="Content Placeholder 2">
            <a:extLst>
              <a:ext uri="{FF2B5EF4-FFF2-40B4-BE49-F238E27FC236}">
                <a16:creationId xmlns:a16="http://schemas.microsoft.com/office/drawing/2014/main" id="{6D3194B6-7320-DF44-67C7-2F183146252F}"/>
              </a:ext>
            </a:extLst>
          </p:cNvPr>
          <p:cNvSpPr>
            <a:spLocks noGrp="1"/>
          </p:cNvSpPr>
          <p:nvPr>
            <p:ph idx="1"/>
          </p:nvPr>
        </p:nvSpPr>
        <p:spPr/>
        <p:txBody>
          <a:bodyPr/>
          <a:lstStyle/>
          <a:p>
            <a:r>
              <a:rPr lang="en-AU" dirty="0"/>
              <a:t>The DH Matrix represents </a:t>
            </a:r>
            <a:r>
              <a:rPr lang="en-AU" b="1" dirty="0"/>
              <a:t>4 physical parameters </a:t>
            </a:r>
            <a:r>
              <a:rPr lang="en-AU" dirty="0"/>
              <a:t>of each joint which we then use to figure out how a coordinate frame transforms as it moves from one link to another.</a:t>
            </a:r>
          </a:p>
          <a:p>
            <a:r>
              <a:rPr lang="en-AU" dirty="0"/>
              <a:t>The 4 physical parameters are:</a:t>
            </a:r>
          </a:p>
          <a:p>
            <a:pPr marL="514350" indent="-514350">
              <a:buFont typeface="+mj-lt"/>
              <a:buAutoNum type="arabicPeriod"/>
            </a:pPr>
            <a:r>
              <a:rPr lang="en-AU" dirty="0"/>
              <a:t>Angle : </a:t>
            </a:r>
            <a:r>
              <a:rPr lang="el-GR" dirty="0"/>
              <a:t>ϴ</a:t>
            </a:r>
            <a:endParaRPr lang="en-AU" dirty="0"/>
          </a:p>
          <a:p>
            <a:pPr marL="514350" indent="-514350">
              <a:buFont typeface="+mj-lt"/>
              <a:buAutoNum type="arabicPeriod"/>
            </a:pPr>
            <a:r>
              <a:rPr lang="en-AU" dirty="0"/>
              <a:t>Offset : d</a:t>
            </a:r>
          </a:p>
          <a:p>
            <a:pPr marL="514350" indent="-514350">
              <a:buFont typeface="+mj-lt"/>
              <a:buAutoNum type="arabicPeriod"/>
            </a:pPr>
            <a:r>
              <a:rPr lang="en-AU" dirty="0"/>
              <a:t>Length: a</a:t>
            </a:r>
          </a:p>
          <a:p>
            <a:pPr marL="514350" indent="-514350">
              <a:buFont typeface="+mj-lt"/>
              <a:buAutoNum type="arabicPeriod"/>
            </a:pPr>
            <a:r>
              <a:rPr lang="en-AU" dirty="0"/>
              <a:t>Twist : </a:t>
            </a:r>
            <a:r>
              <a:rPr lang="el-GR"/>
              <a:t>α</a:t>
            </a:r>
            <a:endParaRPr lang="en-AU" dirty="0"/>
          </a:p>
        </p:txBody>
      </p:sp>
    </p:spTree>
    <p:extLst>
      <p:ext uri="{BB962C8B-B14F-4D97-AF65-F5344CB8AC3E}">
        <p14:creationId xmlns:p14="http://schemas.microsoft.com/office/powerpoint/2010/main" val="1396694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FD96-B301-1BCF-8172-5754697DB275}"/>
              </a:ext>
            </a:extLst>
          </p:cNvPr>
          <p:cNvSpPr>
            <a:spLocks noGrp="1"/>
          </p:cNvSpPr>
          <p:nvPr>
            <p:ph type="title"/>
          </p:nvPr>
        </p:nvSpPr>
        <p:spPr>
          <a:xfrm>
            <a:off x="838200" y="365125"/>
            <a:ext cx="10515600" cy="1325563"/>
          </a:xfrm>
        </p:spPr>
        <p:txBody>
          <a:bodyPr anchor="ctr">
            <a:normAutofit/>
          </a:bodyPr>
          <a:lstStyle/>
          <a:p>
            <a:r>
              <a:rPr lang="en-AU" dirty="0"/>
              <a:t>RVC Toolbox Example.</a:t>
            </a:r>
          </a:p>
        </p:txBody>
      </p:sp>
      <p:pic>
        <p:nvPicPr>
          <p:cNvPr id="12" name="Picture 11">
            <a:extLst>
              <a:ext uri="{FF2B5EF4-FFF2-40B4-BE49-F238E27FC236}">
                <a16:creationId xmlns:a16="http://schemas.microsoft.com/office/drawing/2014/main" id="{0C3320ED-1956-5C38-8512-051EE264B866}"/>
              </a:ext>
            </a:extLst>
          </p:cNvPr>
          <p:cNvPicPr>
            <a:picLocks noChangeAspect="1"/>
          </p:cNvPicPr>
          <p:nvPr/>
        </p:nvPicPr>
        <p:blipFill>
          <a:blip r:embed="rId2"/>
          <a:stretch>
            <a:fillRect/>
          </a:stretch>
        </p:blipFill>
        <p:spPr>
          <a:xfrm>
            <a:off x="432143" y="1690688"/>
            <a:ext cx="4517530" cy="4095563"/>
          </a:xfrm>
          <a:prstGeom prst="rect">
            <a:avLst/>
          </a:prstGeom>
        </p:spPr>
      </p:pic>
      <mc:AlternateContent xmlns:mc="http://schemas.openxmlformats.org/markup-compatibility/2006" xmlns:a14="http://schemas.microsoft.com/office/drawing/2010/main">
        <mc:Choice Requires="a14">
          <p:graphicFrame>
            <p:nvGraphicFramePr>
              <p:cNvPr id="15" name="Table 15">
                <a:extLst>
                  <a:ext uri="{FF2B5EF4-FFF2-40B4-BE49-F238E27FC236}">
                    <a16:creationId xmlns:a16="http://schemas.microsoft.com/office/drawing/2014/main" id="{8B0BC0BB-2BC6-09CC-04B4-C8CE869B852D}"/>
                  </a:ext>
                </a:extLst>
              </p:cNvPr>
              <p:cNvGraphicFramePr>
                <a:graphicFrameLocks noGrp="1"/>
              </p:cNvGraphicFramePr>
              <p:nvPr>
                <p:extLst>
                  <p:ext uri="{D42A27DB-BD31-4B8C-83A1-F6EECF244321}">
                    <p14:modId xmlns:p14="http://schemas.microsoft.com/office/powerpoint/2010/main" val="2030516562"/>
                  </p:ext>
                </p:extLst>
              </p:nvPr>
            </p:nvGraphicFramePr>
            <p:xfrm>
              <a:off x="5989320" y="2934969"/>
              <a:ext cx="5990335" cy="1463040"/>
            </p:xfrm>
            <a:graphic>
              <a:graphicData uri="http://schemas.openxmlformats.org/drawingml/2006/table">
                <a:tbl>
                  <a:tblPr firstRow="1" bandRow="1">
                    <a:tableStyleId>{5C22544A-7EE6-4342-B048-85BDC9FD1C3A}</a:tableStyleId>
                  </a:tblPr>
                  <a:tblGrid>
                    <a:gridCol w="1198067">
                      <a:extLst>
                        <a:ext uri="{9D8B030D-6E8A-4147-A177-3AD203B41FA5}">
                          <a16:colId xmlns:a16="http://schemas.microsoft.com/office/drawing/2014/main" val="320239521"/>
                        </a:ext>
                      </a:extLst>
                    </a:gridCol>
                    <a:gridCol w="1198067">
                      <a:extLst>
                        <a:ext uri="{9D8B030D-6E8A-4147-A177-3AD203B41FA5}">
                          <a16:colId xmlns:a16="http://schemas.microsoft.com/office/drawing/2014/main" val="2918953085"/>
                        </a:ext>
                      </a:extLst>
                    </a:gridCol>
                    <a:gridCol w="1198067">
                      <a:extLst>
                        <a:ext uri="{9D8B030D-6E8A-4147-A177-3AD203B41FA5}">
                          <a16:colId xmlns:a16="http://schemas.microsoft.com/office/drawing/2014/main" val="910866392"/>
                        </a:ext>
                      </a:extLst>
                    </a:gridCol>
                    <a:gridCol w="1198067">
                      <a:extLst>
                        <a:ext uri="{9D8B030D-6E8A-4147-A177-3AD203B41FA5}">
                          <a16:colId xmlns:a16="http://schemas.microsoft.com/office/drawing/2014/main" val="1142985196"/>
                        </a:ext>
                      </a:extLst>
                    </a:gridCol>
                    <a:gridCol w="1198067">
                      <a:extLst>
                        <a:ext uri="{9D8B030D-6E8A-4147-A177-3AD203B41FA5}">
                          <a16:colId xmlns:a16="http://schemas.microsoft.com/office/drawing/2014/main" val="954879461"/>
                        </a:ext>
                      </a:extLst>
                    </a:gridCol>
                  </a:tblGrid>
                  <a:tr h="308467">
                    <a:tc>
                      <a:txBody>
                        <a:bodyPr/>
                        <a:lstStyle/>
                        <a:p>
                          <a:r>
                            <a:rPr lang="en-AU" dirty="0">
                              <a:solidFill>
                                <a:schemeClr val="tx1"/>
                              </a:solidFill>
                            </a:rPr>
                            <a:t>i</a:t>
                          </a:r>
                        </a:p>
                      </a:txBody>
                      <a:tcPr/>
                    </a:tc>
                    <a:tc>
                      <a:txBody>
                        <a:bodyPr/>
                        <a:lstStyle/>
                        <a:p>
                          <a:r>
                            <a:rPr lang="el-GR" dirty="0">
                              <a:solidFill>
                                <a:schemeClr val="tx1"/>
                              </a:solidFill>
                            </a:rPr>
                            <a:t>θ</a:t>
                          </a:r>
                          <a:endParaRPr lang="en-AU"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AU" b="1" i="1" smtClean="0">
                                        <a:solidFill>
                                          <a:schemeClr val="tx1"/>
                                        </a:solidFill>
                                        <a:latin typeface="Cambria Math" panose="02040503050406030204" pitchFamily="18" charset="0"/>
                                      </a:rPr>
                                    </m:ctrlPr>
                                  </m:sSubPr>
                                  <m:e>
                                    <m:r>
                                      <a:rPr lang="en-AU" b="1" i="1" smtClean="0">
                                        <a:solidFill>
                                          <a:schemeClr val="tx1"/>
                                        </a:solidFill>
                                        <a:latin typeface="Cambria Math" panose="02040503050406030204" pitchFamily="18" charset="0"/>
                                      </a:rPr>
                                      <m:t>𝒅</m:t>
                                    </m:r>
                                  </m:e>
                                  <m:sub>
                                    <m:r>
                                      <a:rPr lang="en-AU" b="1" i="1" smtClean="0">
                                        <a:solidFill>
                                          <a:schemeClr val="tx1"/>
                                        </a:solidFill>
                                        <a:latin typeface="Cambria Math" panose="02040503050406030204" pitchFamily="18" charset="0"/>
                                      </a:rPr>
                                      <m:t>𝒊</m:t>
                                    </m:r>
                                  </m:sub>
                                </m:sSub>
                              </m:oMath>
                            </m:oMathPara>
                          </a14:m>
                          <a:endParaRPr lang="en-AU"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AU" b="1" i="1" smtClean="0">
                                        <a:solidFill>
                                          <a:schemeClr val="tx1"/>
                                        </a:solidFill>
                                        <a:latin typeface="Cambria Math" panose="02040503050406030204" pitchFamily="18" charset="0"/>
                                      </a:rPr>
                                    </m:ctrlPr>
                                  </m:sSubPr>
                                  <m:e>
                                    <m:r>
                                      <a:rPr lang="en-AU" b="1" i="1" smtClean="0">
                                        <a:solidFill>
                                          <a:schemeClr val="tx1"/>
                                        </a:solidFill>
                                        <a:latin typeface="Cambria Math" panose="02040503050406030204" pitchFamily="18" charset="0"/>
                                      </a:rPr>
                                      <m:t>𝒂</m:t>
                                    </m:r>
                                  </m:e>
                                  <m:sub>
                                    <m:r>
                                      <a:rPr lang="en-AU" b="1" i="1" smtClean="0">
                                        <a:solidFill>
                                          <a:schemeClr val="tx1"/>
                                        </a:solidFill>
                                        <a:latin typeface="Cambria Math" panose="02040503050406030204" pitchFamily="18" charset="0"/>
                                      </a:rPr>
                                      <m:t>𝒊</m:t>
                                    </m:r>
                                  </m:sub>
                                </m:sSub>
                              </m:oMath>
                            </m:oMathPara>
                          </a14:m>
                          <a:endParaRPr lang="en-AU"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AU" b="1" i="1" smtClean="0">
                                        <a:solidFill>
                                          <a:schemeClr val="tx1"/>
                                        </a:solidFill>
                                        <a:latin typeface="Cambria Math" panose="02040503050406030204" pitchFamily="18" charset="0"/>
                                        <a:ea typeface="Cambria Math" panose="02040503050406030204" pitchFamily="18" charset="0"/>
                                      </a:rPr>
                                    </m:ctrlPr>
                                  </m:sSubPr>
                                  <m:e>
                                    <m:r>
                                      <a:rPr lang="en-AU" i="1" smtClean="0">
                                        <a:solidFill>
                                          <a:schemeClr val="tx1"/>
                                        </a:solidFill>
                                        <a:latin typeface="Cambria Math" panose="02040503050406030204" pitchFamily="18" charset="0"/>
                                        <a:ea typeface="Cambria Math" panose="02040503050406030204" pitchFamily="18" charset="0"/>
                                      </a:rPr>
                                      <m:t>𝜶</m:t>
                                    </m:r>
                                  </m:e>
                                  <m:sub>
                                    <m:r>
                                      <a:rPr lang="en-AU" b="1" i="1" smtClean="0">
                                        <a:solidFill>
                                          <a:schemeClr val="tx1"/>
                                        </a:solidFill>
                                        <a:latin typeface="Cambria Math" panose="02040503050406030204" pitchFamily="18" charset="0"/>
                                        <a:ea typeface="Cambria Math" panose="02040503050406030204" pitchFamily="18" charset="0"/>
                                      </a:rPr>
                                      <m:t>𝒊</m:t>
                                    </m:r>
                                  </m:sub>
                                </m:sSub>
                              </m:oMath>
                            </m:oMathPara>
                          </a14:m>
                          <a:endParaRPr lang="en-AU" dirty="0">
                            <a:solidFill>
                              <a:schemeClr val="tx1"/>
                            </a:solidFill>
                          </a:endParaRPr>
                        </a:p>
                      </a:txBody>
                      <a:tcPr/>
                    </a:tc>
                    <a:extLst>
                      <a:ext uri="{0D108BD9-81ED-4DB2-BD59-A6C34878D82A}">
                        <a16:rowId xmlns:a16="http://schemas.microsoft.com/office/drawing/2014/main" val="3324209372"/>
                      </a:ext>
                    </a:extLst>
                  </a:tr>
                  <a:tr h="308467">
                    <a:tc>
                      <a:txBody>
                        <a:bodyPr/>
                        <a:lstStyle/>
                        <a:p>
                          <a:r>
                            <a:rPr lang="en-AU" dirty="0"/>
                            <a:t>0</a:t>
                          </a:r>
                        </a:p>
                      </a:txBody>
                      <a:tcPr/>
                    </a:tc>
                    <a:tc>
                      <a:txBody>
                        <a:bodyPr/>
                        <a:lstStyle/>
                        <a:p>
                          <a:r>
                            <a:rPr lang="en-AU" dirty="0"/>
                            <a:t>0</a:t>
                          </a:r>
                        </a:p>
                      </a:txBody>
                      <a:tcPr/>
                    </a:tc>
                    <a:tc>
                      <a:txBody>
                        <a:bodyPr/>
                        <a:lstStyle/>
                        <a:p>
                          <a:r>
                            <a:rPr lang="en-AU" dirty="0"/>
                            <a:t>0</a:t>
                          </a:r>
                        </a:p>
                      </a:txBody>
                      <a:tcPr/>
                    </a:tc>
                    <a:tc>
                      <a:txBody>
                        <a:bodyPr/>
                        <a:lstStyle/>
                        <a:p>
                          <a:r>
                            <a:rPr lang="en-AU" dirty="0"/>
                            <a:t>0</a:t>
                          </a:r>
                        </a:p>
                      </a:txBody>
                      <a:tcPr/>
                    </a:tc>
                    <a:tc>
                      <a:txBody>
                        <a:bodyPr/>
                        <a:lstStyle/>
                        <a:p>
                          <a:r>
                            <a:rPr lang="en-AU" dirty="0"/>
                            <a:t>0</a:t>
                          </a:r>
                        </a:p>
                      </a:txBody>
                      <a:tcPr/>
                    </a:tc>
                    <a:extLst>
                      <a:ext uri="{0D108BD9-81ED-4DB2-BD59-A6C34878D82A}">
                        <a16:rowId xmlns:a16="http://schemas.microsoft.com/office/drawing/2014/main" val="1250100080"/>
                      </a:ext>
                    </a:extLst>
                  </a:tr>
                  <a:tr h="308467">
                    <a:tc>
                      <a:txBody>
                        <a:bodyPr/>
                        <a:lstStyle/>
                        <a:p>
                          <a:r>
                            <a:rPr lang="en-AU" dirty="0"/>
                            <a:t>1</a:t>
                          </a:r>
                        </a:p>
                      </a:txBody>
                      <a:tcPr/>
                    </a:tc>
                    <a:tc>
                      <a:txBody>
                        <a:bodyPr/>
                        <a:lstStyle/>
                        <a:p>
                          <a:r>
                            <a:rPr lang="en-AU" dirty="0">
                              <a:solidFill>
                                <a:srgbClr val="0070C0"/>
                              </a:solidFill>
                            </a:rPr>
                            <a:t>0</a:t>
                          </a:r>
                        </a:p>
                      </a:txBody>
                      <a:tcPr/>
                    </a:tc>
                    <a:tc>
                      <a:txBody>
                        <a:bodyPr/>
                        <a:lstStyle/>
                        <a:p>
                          <a:r>
                            <a:rPr lang="en-AU" dirty="0"/>
                            <a:t>0</a:t>
                          </a:r>
                        </a:p>
                      </a:txBody>
                      <a:tcPr/>
                    </a:tc>
                    <a:tc>
                      <a:txBody>
                        <a:bodyPr/>
                        <a:lstStyle/>
                        <a:p>
                          <a:r>
                            <a:rPr lang="en-AU" dirty="0"/>
                            <a:t>3</a:t>
                          </a:r>
                        </a:p>
                      </a:txBody>
                      <a:tcPr/>
                    </a:tc>
                    <a:tc>
                      <a:txBody>
                        <a:bodyPr/>
                        <a:lstStyle/>
                        <a:p>
                          <a:r>
                            <a:rPr lang="en-AU" dirty="0"/>
                            <a:t>0</a:t>
                          </a:r>
                        </a:p>
                      </a:txBody>
                      <a:tcPr/>
                    </a:tc>
                    <a:extLst>
                      <a:ext uri="{0D108BD9-81ED-4DB2-BD59-A6C34878D82A}">
                        <a16:rowId xmlns:a16="http://schemas.microsoft.com/office/drawing/2014/main" val="2524834293"/>
                      </a:ext>
                    </a:extLst>
                  </a:tr>
                  <a:tr h="308467">
                    <a:tc>
                      <a:txBody>
                        <a:bodyPr/>
                        <a:lstStyle/>
                        <a:p>
                          <a:r>
                            <a:rPr lang="en-AU" dirty="0"/>
                            <a:t>2</a:t>
                          </a:r>
                        </a:p>
                      </a:txBody>
                      <a:tcPr/>
                    </a:tc>
                    <a:tc>
                      <a:txBody>
                        <a:bodyPr/>
                        <a:lstStyle/>
                        <a:p>
                          <a:r>
                            <a:rPr lang="en-AU" dirty="0">
                              <a:solidFill>
                                <a:srgbClr val="0070C0"/>
                              </a:solidFill>
                            </a:rPr>
                            <a:t>0</a:t>
                          </a:r>
                        </a:p>
                      </a:txBody>
                      <a:tcPr/>
                    </a:tc>
                    <a:tc>
                      <a:txBody>
                        <a:bodyPr/>
                        <a:lstStyle/>
                        <a:p>
                          <a:r>
                            <a:rPr lang="en-AU" dirty="0"/>
                            <a:t>0</a:t>
                          </a:r>
                        </a:p>
                      </a:txBody>
                      <a:tcPr/>
                    </a:tc>
                    <a:tc>
                      <a:txBody>
                        <a:bodyPr/>
                        <a:lstStyle/>
                        <a:p>
                          <a:r>
                            <a:rPr lang="en-AU" dirty="0"/>
                            <a:t>4</a:t>
                          </a:r>
                        </a:p>
                      </a:txBody>
                      <a:tcPr/>
                    </a:tc>
                    <a:tc>
                      <a:txBody>
                        <a:bodyPr/>
                        <a:lstStyle/>
                        <a:p>
                          <a:r>
                            <a:rPr lang="en-AU" dirty="0"/>
                            <a:t>0</a:t>
                          </a:r>
                        </a:p>
                      </a:txBody>
                      <a:tcPr/>
                    </a:tc>
                    <a:extLst>
                      <a:ext uri="{0D108BD9-81ED-4DB2-BD59-A6C34878D82A}">
                        <a16:rowId xmlns:a16="http://schemas.microsoft.com/office/drawing/2014/main" val="2470120338"/>
                      </a:ext>
                    </a:extLst>
                  </a:tr>
                </a:tbl>
              </a:graphicData>
            </a:graphic>
          </p:graphicFrame>
        </mc:Choice>
        <mc:Fallback xmlns="">
          <p:graphicFrame>
            <p:nvGraphicFramePr>
              <p:cNvPr id="15" name="Table 15">
                <a:extLst>
                  <a:ext uri="{FF2B5EF4-FFF2-40B4-BE49-F238E27FC236}">
                    <a16:creationId xmlns:a16="http://schemas.microsoft.com/office/drawing/2014/main" id="{8B0BC0BB-2BC6-09CC-04B4-C8CE869B852D}"/>
                  </a:ext>
                </a:extLst>
              </p:cNvPr>
              <p:cNvGraphicFramePr>
                <a:graphicFrameLocks noGrp="1"/>
              </p:cNvGraphicFramePr>
              <p:nvPr>
                <p:extLst>
                  <p:ext uri="{D42A27DB-BD31-4B8C-83A1-F6EECF244321}">
                    <p14:modId xmlns:p14="http://schemas.microsoft.com/office/powerpoint/2010/main" val="2030516562"/>
                  </p:ext>
                </p:extLst>
              </p:nvPr>
            </p:nvGraphicFramePr>
            <p:xfrm>
              <a:off x="5989320" y="2934969"/>
              <a:ext cx="5990335" cy="1463040"/>
            </p:xfrm>
            <a:graphic>
              <a:graphicData uri="http://schemas.openxmlformats.org/drawingml/2006/table">
                <a:tbl>
                  <a:tblPr firstRow="1" bandRow="1">
                    <a:tableStyleId>{5C22544A-7EE6-4342-B048-85BDC9FD1C3A}</a:tableStyleId>
                  </a:tblPr>
                  <a:tblGrid>
                    <a:gridCol w="1198067">
                      <a:extLst>
                        <a:ext uri="{9D8B030D-6E8A-4147-A177-3AD203B41FA5}">
                          <a16:colId xmlns:a16="http://schemas.microsoft.com/office/drawing/2014/main" val="320239521"/>
                        </a:ext>
                      </a:extLst>
                    </a:gridCol>
                    <a:gridCol w="1198067">
                      <a:extLst>
                        <a:ext uri="{9D8B030D-6E8A-4147-A177-3AD203B41FA5}">
                          <a16:colId xmlns:a16="http://schemas.microsoft.com/office/drawing/2014/main" val="2918953085"/>
                        </a:ext>
                      </a:extLst>
                    </a:gridCol>
                    <a:gridCol w="1198067">
                      <a:extLst>
                        <a:ext uri="{9D8B030D-6E8A-4147-A177-3AD203B41FA5}">
                          <a16:colId xmlns:a16="http://schemas.microsoft.com/office/drawing/2014/main" val="910866392"/>
                        </a:ext>
                      </a:extLst>
                    </a:gridCol>
                    <a:gridCol w="1198067">
                      <a:extLst>
                        <a:ext uri="{9D8B030D-6E8A-4147-A177-3AD203B41FA5}">
                          <a16:colId xmlns:a16="http://schemas.microsoft.com/office/drawing/2014/main" val="1142985196"/>
                        </a:ext>
                      </a:extLst>
                    </a:gridCol>
                    <a:gridCol w="1198067">
                      <a:extLst>
                        <a:ext uri="{9D8B030D-6E8A-4147-A177-3AD203B41FA5}">
                          <a16:colId xmlns:a16="http://schemas.microsoft.com/office/drawing/2014/main" val="954879461"/>
                        </a:ext>
                      </a:extLst>
                    </a:gridCol>
                  </a:tblGrid>
                  <a:tr h="365760">
                    <a:tc>
                      <a:txBody>
                        <a:bodyPr/>
                        <a:lstStyle/>
                        <a:p>
                          <a:r>
                            <a:rPr lang="en-AU" dirty="0">
                              <a:solidFill>
                                <a:schemeClr val="tx1"/>
                              </a:solidFill>
                            </a:rPr>
                            <a:t>i</a:t>
                          </a:r>
                        </a:p>
                      </a:txBody>
                      <a:tcPr/>
                    </a:tc>
                    <a:tc>
                      <a:txBody>
                        <a:bodyPr/>
                        <a:lstStyle/>
                        <a:p>
                          <a:r>
                            <a:rPr lang="el-GR" dirty="0">
                              <a:solidFill>
                                <a:schemeClr val="tx1"/>
                              </a:solidFill>
                            </a:rPr>
                            <a:t>θ</a:t>
                          </a:r>
                          <a:endParaRPr lang="en-AU" dirty="0">
                            <a:solidFill>
                              <a:schemeClr val="tx1"/>
                            </a:solidFill>
                          </a:endParaRPr>
                        </a:p>
                      </a:txBody>
                      <a:tcPr/>
                    </a:tc>
                    <a:tc>
                      <a:txBody>
                        <a:bodyPr/>
                        <a:lstStyle/>
                        <a:p>
                          <a:endParaRPr lang="en-US"/>
                        </a:p>
                      </a:txBody>
                      <a:tcPr>
                        <a:blipFill>
                          <a:blip r:embed="rId3"/>
                          <a:stretch>
                            <a:fillRect l="-201531" t="-8333" r="-203061" b="-326667"/>
                          </a:stretch>
                        </a:blipFill>
                      </a:tcPr>
                    </a:tc>
                    <a:tc>
                      <a:txBody>
                        <a:bodyPr/>
                        <a:lstStyle/>
                        <a:p>
                          <a:endParaRPr lang="en-US"/>
                        </a:p>
                      </a:txBody>
                      <a:tcPr>
                        <a:blipFill>
                          <a:blip r:embed="rId3"/>
                          <a:stretch>
                            <a:fillRect l="-300000" t="-8333" r="-102030" b="-326667"/>
                          </a:stretch>
                        </a:blipFill>
                      </a:tcPr>
                    </a:tc>
                    <a:tc>
                      <a:txBody>
                        <a:bodyPr/>
                        <a:lstStyle/>
                        <a:p>
                          <a:endParaRPr lang="en-US"/>
                        </a:p>
                      </a:txBody>
                      <a:tcPr>
                        <a:blipFill>
                          <a:blip r:embed="rId3"/>
                          <a:stretch>
                            <a:fillRect l="-400000" t="-8333" r="-2030" b="-326667"/>
                          </a:stretch>
                        </a:blipFill>
                      </a:tcPr>
                    </a:tc>
                    <a:extLst>
                      <a:ext uri="{0D108BD9-81ED-4DB2-BD59-A6C34878D82A}">
                        <a16:rowId xmlns:a16="http://schemas.microsoft.com/office/drawing/2014/main" val="3324209372"/>
                      </a:ext>
                    </a:extLst>
                  </a:tr>
                  <a:tr h="365760">
                    <a:tc>
                      <a:txBody>
                        <a:bodyPr/>
                        <a:lstStyle/>
                        <a:p>
                          <a:r>
                            <a:rPr lang="en-AU" dirty="0"/>
                            <a:t>0</a:t>
                          </a:r>
                        </a:p>
                      </a:txBody>
                      <a:tcPr/>
                    </a:tc>
                    <a:tc>
                      <a:txBody>
                        <a:bodyPr/>
                        <a:lstStyle/>
                        <a:p>
                          <a:r>
                            <a:rPr lang="en-AU" dirty="0"/>
                            <a:t>0</a:t>
                          </a:r>
                        </a:p>
                      </a:txBody>
                      <a:tcPr/>
                    </a:tc>
                    <a:tc>
                      <a:txBody>
                        <a:bodyPr/>
                        <a:lstStyle/>
                        <a:p>
                          <a:r>
                            <a:rPr lang="en-AU" dirty="0"/>
                            <a:t>0</a:t>
                          </a:r>
                        </a:p>
                      </a:txBody>
                      <a:tcPr/>
                    </a:tc>
                    <a:tc>
                      <a:txBody>
                        <a:bodyPr/>
                        <a:lstStyle/>
                        <a:p>
                          <a:r>
                            <a:rPr lang="en-AU" dirty="0"/>
                            <a:t>0</a:t>
                          </a:r>
                        </a:p>
                      </a:txBody>
                      <a:tcPr/>
                    </a:tc>
                    <a:tc>
                      <a:txBody>
                        <a:bodyPr/>
                        <a:lstStyle/>
                        <a:p>
                          <a:r>
                            <a:rPr lang="en-AU" dirty="0"/>
                            <a:t>0</a:t>
                          </a:r>
                        </a:p>
                      </a:txBody>
                      <a:tcPr/>
                    </a:tc>
                    <a:extLst>
                      <a:ext uri="{0D108BD9-81ED-4DB2-BD59-A6C34878D82A}">
                        <a16:rowId xmlns:a16="http://schemas.microsoft.com/office/drawing/2014/main" val="1250100080"/>
                      </a:ext>
                    </a:extLst>
                  </a:tr>
                  <a:tr h="365760">
                    <a:tc>
                      <a:txBody>
                        <a:bodyPr/>
                        <a:lstStyle/>
                        <a:p>
                          <a:r>
                            <a:rPr lang="en-AU" dirty="0"/>
                            <a:t>1</a:t>
                          </a:r>
                        </a:p>
                      </a:txBody>
                      <a:tcPr/>
                    </a:tc>
                    <a:tc>
                      <a:txBody>
                        <a:bodyPr/>
                        <a:lstStyle/>
                        <a:p>
                          <a:r>
                            <a:rPr lang="en-AU" dirty="0">
                              <a:solidFill>
                                <a:srgbClr val="0070C0"/>
                              </a:solidFill>
                            </a:rPr>
                            <a:t>0</a:t>
                          </a:r>
                        </a:p>
                      </a:txBody>
                      <a:tcPr/>
                    </a:tc>
                    <a:tc>
                      <a:txBody>
                        <a:bodyPr/>
                        <a:lstStyle/>
                        <a:p>
                          <a:r>
                            <a:rPr lang="en-AU" dirty="0"/>
                            <a:t>0</a:t>
                          </a:r>
                        </a:p>
                      </a:txBody>
                      <a:tcPr/>
                    </a:tc>
                    <a:tc>
                      <a:txBody>
                        <a:bodyPr/>
                        <a:lstStyle/>
                        <a:p>
                          <a:r>
                            <a:rPr lang="en-AU" dirty="0"/>
                            <a:t>3</a:t>
                          </a:r>
                        </a:p>
                      </a:txBody>
                      <a:tcPr/>
                    </a:tc>
                    <a:tc>
                      <a:txBody>
                        <a:bodyPr/>
                        <a:lstStyle/>
                        <a:p>
                          <a:r>
                            <a:rPr lang="en-AU" dirty="0"/>
                            <a:t>0</a:t>
                          </a:r>
                        </a:p>
                      </a:txBody>
                      <a:tcPr/>
                    </a:tc>
                    <a:extLst>
                      <a:ext uri="{0D108BD9-81ED-4DB2-BD59-A6C34878D82A}">
                        <a16:rowId xmlns:a16="http://schemas.microsoft.com/office/drawing/2014/main" val="2524834293"/>
                      </a:ext>
                    </a:extLst>
                  </a:tr>
                  <a:tr h="365760">
                    <a:tc>
                      <a:txBody>
                        <a:bodyPr/>
                        <a:lstStyle/>
                        <a:p>
                          <a:r>
                            <a:rPr lang="en-AU" dirty="0"/>
                            <a:t>2</a:t>
                          </a:r>
                        </a:p>
                      </a:txBody>
                      <a:tcPr/>
                    </a:tc>
                    <a:tc>
                      <a:txBody>
                        <a:bodyPr/>
                        <a:lstStyle/>
                        <a:p>
                          <a:r>
                            <a:rPr lang="en-AU" dirty="0">
                              <a:solidFill>
                                <a:srgbClr val="0070C0"/>
                              </a:solidFill>
                            </a:rPr>
                            <a:t>0</a:t>
                          </a:r>
                        </a:p>
                      </a:txBody>
                      <a:tcPr/>
                    </a:tc>
                    <a:tc>
                      <a:txBody>
                        <a:bodyPr/>
                        <a:lstStyle/>
                        <a:p>
                          <a:r>
                            <a:rPr lang="en-AU" dirty="0"/>
                            <a:t>0</a:t>
                          </a:r>
                        </a:p>
                      </a:txBody>
                      <a:tcPr/>
                    </a:tc>
                    <a:tc>
                      <a:txBody>
                        <a:bodyPr/>
                        <a:lstStyle/>
                        <a:p>
                          <a:r>
                            <a:rPr lang="en-AU" dirty="0"/>
                            <a:t>4</a:t>
                          </a:r>
                        </a:p>
                      </a:txBody>
                      <a:tcPr/>
                    </a:tc>
                    <a:tc>
                      <a:txBody>
                        <a:bodyPr/>
                        <a:lstStyle/>
                        <a:p>
                          <a:r>
                            <a:rPr lang="en-AU" dirty="0"/>
                            <a:t>0</a:t>
                          </a:r>
                        </a:p>
                      </a:txBody>
                      <a:tcPr/>
                    </a:tc>
                    <a:extLst>
                      <a:ext uri="{0D108BD9-81ED-4DB2-BD59-A6C34878D82A}">
                        <a16:rowId xmlns:a16="http://schemas.microsoft.com/office/drawing/2014/main" val="2470120338"/>
                      </a:ext>
                    </a:extLst>
                  </a:tr>
                </a:tbl>
              </a:graphicData>
            </a:graphic>
          </p:graphicFrame>
        </mc:Fallback>
      </mc:AlternateContent>
      <p:cxnSp>
        <p:nvCxnSpPr>
          <p:cNvPr id="4" name="Straight Arrow Connector 3">
            <a:extLst>
              <a:ext uri="{FF2B5EF4-FFF2-40B4-BE49-F238E27FC236}">
                <a16:creationId xmlns:a16="http://schemas.microsoft.com/office/drawing/2014/main" id="{F662442E-E6E3-36BC-D782-1F1A787FCA04}"/>
              </a:ext>
            </a:extLst>
          </p:cNvPr>
          <p:cNvCxnSpPr/>
          <p:nvPr/>
        </p:nvCxnSpPr>
        <p:spPr>
          <a:xfrm flipV="1">
            <a:off x="1362456" y="3849099"/>
            <a:ext cx="1591056" cy="914655"/>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7" name="Straight Arrow Connector 6">
            <a:extLst>
              <a:ext uri="{FF2B5EF4-FFF2-40B4-BE49-F238E27FC236}">
                <a16:creationId xmlns:a16="http://schemas.microsoft.com/office/drawing/2014/main" id="{79F7C648-2E5B-F4BD-3054-3DEE7B31AA9A}"/>
              </a:ext>
            </a:extLst>
          </p:cNvPr>
          <p:cNvCxnSpPr>
            <a:cxnSpLocks/>
          </p:cNvCxnSpPr>
          <p:nvPr/>
        </p:nvCxnSpPr>
        <p:spPr>
          <a:xfrm flipV="1">
            <a:off x="2880360" y="2124838"/>
            <a:ext cx="640080" cy="1782825"/>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128D767C-8CEF-1933-5308-9076E0808765}"/>
              </a:ext>
            </a:extLst>
          </p:cNvPr>
          <p:cNvSpPr txBox="1"/>
          <p:nvPr/>
        </p:nvSpPr>
        <p:spPr>
          <a:xfrm>
            <a:off x="3093244" y="2626241"/>
            <a:ext cx="573500" cy="369332"/>
          </a:xfrm>
          <a:prstGeom prst="rect">
            <a:avLst/>
          </a:prstGeom>
          <a:noFill/>
        </p:spPr>
        <p:txBody>
          <a:bodyPr wrap="square" rtlCol="0">
            <a:spAutoFit/>
          </a:bodyPr>
          <a:lstStyle/>
          <a:p>
            <a:r>
              <a:rPr lang="en-AU" dirty="0"/>
              <a:t>4</a:t>
            </a:r>
          </a:p>
        </p:txBody>
      </p:sp>
      <p:sp>
        <p:nvSpPr>
          <p:cNvPr id="9" name="TextBox 8">
            <a:extLst>
              <a:ext uri="{FF2B5EF4-FFF2-40B4-BE49-F238E27FC236}">
                <a16:creationId xmlns:a16="http://schemas.microsoft.com/office/drawing/2014/main" id="{AC904486-0CB8-69AB-8928-F2A229EE91EE}"/>
              </a:ext>
            </a:extLst>
          </p:cNvPr>
          <p:cNvSpPr txBox="1"/>
          <p:nvPr/>
        </p:nvSpPr>
        <p:spPr>
          <a:xfrm>
            <a:off x="1961388" y="4101956"/>
            <a:ext cx="630936" cy="369332"/>
          </a:xfrm>
          <a:prstGeom prst="rect">
            <a:avLst/>
          </a:prstGeom>
          <a:noFill/>
        </p:spPr>
        <p:txBody>
          <a:bodyPr wrap="square" rtlCol="0">
            <a:spAutoFit/>
          </a:bodyPr>
          <a:lstStyle/>
          <a:p>
            <a:r>
              <a:rPr lang="en-AU" dirty="0"/>
              <a:t>3</a:t>
            </a:r>
          </a:p>
        </p:txBody>
      </p:sp>
      <p:sp>
        <p:nvSpPr>
          <p:cNvPr id="3" name="Arrow: Up 2">
            <a:extLst>
              <a:ext uri="{FF2B5EF4-FFF2-40B4-BE49-F238E27FC236}">
                <a16:creationId xmlns:a16="http://schemas.microsoft.com/office/drawing/2014/main" id="{77E50F25-454B-23AD-FEE0-E4885ABFB0AE}"/>
              </a:ext>
            </a:extLst>
          </p:cNvPr>
          <p:cNvSpPr/>
          <p:nvPr/>
        </p:nvSpPr>
        <p:spPr>
          <a:xfrm>
            <a:off x="7390615" y="4471288"/>
            <a:ext cx="480767" cy="515491"/>
          </a:xfrm>
          <a:prstGeom prs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09E2A72-9C79-908F-0D69-69427593CC8A}"/>
                  </a:ext>
                </a:extLst>
              </p:cNvPr>
              <p:cNvSpPr txBox="1"/>
              <p:nvPr/>
            </p:nvSpPr>
            <p:spPr>
              <a:xfrm>
                <a:off x="5194357" y="5060058"/>
                <a:ext cx="6702270" cy="830997"/>
              </a:xfrm>
              <a:prstGeom prst="rect">
                <a:avLst/>
              </a:prstGeom>
              <a:noFill/>
            </p:spPr>
            <p:txBody>
              <a:bodyPr wrap="square" lIns="0" tIns="0" rIns="0" bIns="0" rtlCol="0">
                <a:spAutoFit/>
              </a:bodyPr>
              <a:lstStyle/>
              <a:p>
                <a:pPr marL="285750" indent="-285750">
                  <a:buFont typeface="Wingdings" panose="05000000000000000000" pitchFamily="2" charset="2"/>
                  <a:buChar char="q"/>
                </a:pPr>
                <a14:m>
                  <m:oMath xmlns:m="http://schemas.openxmlformats.org/officeDocument/2006/math">
                    <m:sSub>
                      <m:sSubPr>
                        <m:ctrlPr>
                          <a:rPr lang="en-AU" i="1" smtClean="0">
                            <a:latin typeface="Cambria Math" panose="02040503050406030204" pitchFamily="18" charset="0"/>
                          </a:rPr>
                        </m:ctrlPr>
                      </m:sSubPr>
                      <m:e>
                        <m:r>
                          <a:rPr lang="en-AU" i="1" smtClean="0">
                            <a:latin typeface="Cambria Math" panose="02040503050406030204" pitchFamily="18" charset="0"/>
                            <a:ea typeface="Cambria Math" panose="02040503050406030204" pitchFamily="18" charset="0"/>
                          </a:rPr>
                          <m:t>𝜃</m:t>
                        </m:r>
                      </m:e>
                      <m:sub>
                        <m:r>
                          <a:rPr lang="en-AU" b="0" i="1" smtClean="0">
                            <a:latin typeface="Cambria Math" panose="02040503050406030204" pitchFamily="18" charset="0"/>
                          </a:rPr>
                          <m:t>1</m:t>
                        </m:r>
                      </m:sub>
                    </m:sSub>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𝜃</m:t>
                        </m:r>
                      </m:e>
                      <m:sub>
                        <m:r>
                          <a:rPr lang="en-AU" b="0" i="1" smtClean="0">
                            <a:latin typeface="Cambria Math" panose="02040503050406030204" pitchFamily="18" charset="0"/>
                          </a:rPr>
                          <m:t>2</m:t>
                        </m:r>
                      </m:sub>
                    </m:sSub>
                    <m:r>
                      <a:rPr lang="en-AU" b="0" i="1" smtClean="0">
                        <a:latin typeface="Cambria Math" panose="02040503050406030204" pitchFamily="18" charset="0"/>
                      </a:rPr>
                      <m:t>=0</m:t>
                    </m:r>
                  </m:oMath>
                </a14:m>
                <a:r>
                  <a:rPr lang="en-AU" dirty="0"/>
                  <a:t>: </a:t>
                </a:r>
                <a:r>
                  <a:rPr lang="en-AU" dirty="0">
                    <a:solidFill>
                      <a:srgbClr val="0070C0"/>
                    </a:solidFill>
                  </a:rPr>
                  <a:t>Home position </a:t>
                </a:r>
                <a:r>
                  <a:rPr lang="en-AU" dirty="0"/>
                  <a:t>(before we actuate joint 1 and 2)</a:t>
                </a:r>
              </a:p>
              <a:p>
                <a:pPr marL="285750" indent="-285750">
                  <a:buFont typeface="Wingdings" panose="05000000000000000000" pitchFamily="2" charset="2"/>
                  <a:buChar char="q"/>
                </a:pPr>
                <a:r>
                  <a:rPr lang="en-AU" dirty="0"/>
                  <a:t>Once we have actuated these joints, </a:t>
                </a:r>
                <a14:m>
                  <m:oMath xmlns:m="http://schemas.openxmlformats.org/officeDocument/2006/math">
                    <m:sSub>
                      <m:sSubPr>
                        <m:ctrlPr>
                          <a:rPr lang="en-AU" i="1" smtClean="0">
                            <a:latin typeface="Cambria Math" panose="02040503050406030204" pitchFamily="18" charset="0"/>
                          </a:rPr>
                        </m:ctrlPr>
                      </m:sSubPr>
                      <m:e>
                        <m:r>
                          <a:rPr lang="en-AU" i="1" smtClean="0">
                            <a:latin typeface="Cambria Math" panose="02040503050406030204" pitchFamily="18" charset="0"/>
                            <a:ea typeface="Cambria Math" panose="02040503050406030204" pitchFamily="18" charset="0"/>
                          </a:rPr>
                          <m:t>𝜃</m:t>
                        </m:r>
                      </m:e>
                      <m:sub>
                        <m:r>
                          <a:rPr lang="en-AU" b="0" i="1" smtClean="0">
                            <a:latin typeface="Cambria Math" panose="02040503050406030204" pitchFamily="18" charset="0"/>
                          </a:rPr>
                          <m:t>1</m:t>
                        </m:r>
                      </m:sub>
                    </m:sSub>
                    <m:r>
                      <a:rPr lang="en-AU" b="0" i="1" smtClean="0">
                        <a:latin typeface="Cambria Math" panose="02040503050406030204" pitchFamily="18" charset="0"/>
                      </a:rPr>
                      <m:t>, </m:t>
                    </m:r>
                    <m:sSub>
                      <m:sSubPr>
                        <m:ctrlPr>
                          <a:rPr lang="en-AU" b="0" i="1" smtClean="0">
                            <a:latin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𝜃</m:t>
                        </m:r>
                      </m:e>
                      <m:sub>
                        <m:r>
                          <a:rPr lang="en-AU" b="0" i="1" smtClean="0">
                            <a:latin typeface="Cambria Math" panose="02040503050406030204" pitchFamily="18" charset="0"/>
                          </a:rPr>
                          <m:t>2</m:t>
                        </m:r>
                      </m:sub>
                    </m:sSub>
                  </m:oMath>
                </a14:m>
                <a:r>
                  <a:rPr lang="en-AU" dirty="0"/>
                  <a:t> will be the current joint angles. </a:t>
                </a:r>
              </a:p>
            </p:txBody>
          </p:sp>
        </mc:Choice>
        <mc:Fallback xmlns="">
          <p:sp>
            <p:nvSpPr>
              <p:cNvPr id="6" name="TextBox 5">
                <a:extLst>
                  <a:ext uri="{FF2B5EF4-FFF2-40B4-BE49-F238E27FC236}">
                    <a16:creationId xmlns:a16="http://schemas.microsoft.com/office/drawing/2014/main" id="{E09E2A72-9C79-908F-0D69-69427593CC8A}"/>
                  </a:ext>
                </a:extLst>
              </p:cNvPr>
              <p:cNvSpPr txBox="1">
                <a:spLocks noRot="1" noChangeAspect="1" noMove="1" noResize="1" noEditPoints="1" noAdjustHandles="1" noChangeArrowheads="1" noChangeShapeType="1" noTextEdit="1"/>
              </p:cNvSpPr>
              <p:nvPr/>
            </p:nvSpPr>
            <p:spPr>
              <a:xfrm>
                <a:off x="5194357" y="5060058"/>
                <a:ext cx="6702270" cy="830997"/>
              </a:xfrm>
              <a:prstGeom prst="rect">
                <a:avLst/>
              </a:prstGeom>
              <a:blipFill>
                <a:blip r:embed="rId4"/>
                <a:stretch>
                  <a:fillRect l="-1909" t="-9559" b="-16912"/>
                </a:stretch>
              </a:blipFill>
            </p:spPr>
            <p:txBody>
              <a:bodyPr/>
              <a:lstStyle/>
              <a:p>
                <a:r>
                  <a:rPr lang="en-AU">
                    <a:noFill/>
                  </a:rPr>
                  <a:t> </a:t>
                </a:r>
              </a:p>
            </p:txBody>
          </p:sp>
        </mc:Fallback>
      </mc:AlternateContent>
    </p:spTree>
    <p:extLst>
      <p:ext uri="{BB962C8B-B14F-4D97-AF65-F5344CB8AC3E}">
        <p14:creationId xmlns:p14="http://schemas.microsoft.com/office/powerpoint/2010/main" val="2470432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F5FF-70E9-8564-825A-0949FCE2A750}"/>
              </a:ext>
            </a:extLst>
          </p:cNvPr>
          <p:cNvSpPr>
            <a:spLocks noGrp="1"/>
          </p:cNvSpPr>
          <p:nvPr>
            <p:ph type="title"/>
          </p:nvPr>
        </p:nvSpPr>
        <p:spPr/>
        <p:txBody>
          <a:bodyPr/>
          <a:lstStyle/>
          <a:p>
            <a:r>
              <a:rPr lang="en-AU" dirty="0"/>
              <a:t>RVC Toolbox Example</a:t>
            </a:r>
          </a:p>
        </p:txBody>
      </p:sp>
      <p:sp>
        <p:nvSpPr>
          <p:cNvPr id="3" name="Content Placeholder 2">
            <a:extLst>
              <a:ext uri="{FF2B5EF4-FFF2-40B4-BE49-F238E27FC236}">
                <a16:creationId xmlns:a16="http://schemas.microsoft.com/office/drawing/2014/main" id="{1F682070-6252-A49B-1DE1-0EBBF88C46ED}"/>
              </a:ext>
            </a:extLst>
          </p:cNvPr>
          <p:cNvSpPr>
            <a:spLocks noGrp="1"/>
          </p:cNvSpPr>
          <p:nvPr>
            <p:ph idx="1"/>
          </p:nvPr>
        </p:nvSpPr>
        <p:spPr/>
        <p:txBody>
          <a:bodyPr/>
          <a:lstStyle/>
          <a:p>
            <a:r>
              <a:rPr lang="en-AU" dirty="0"/>
              <a:t>Method 1:</a:t>
            </a:r>
            <a:br>
              <a:rPr lang="en-AU" dirty="0"/>
            </a:br>
            <a:endParaRPr lang="en-AU" dirty="0"/>
          </a:p>
        </p:txBody>
      </p:sp>
      <p:pic>
        <p:nvPicPr>
          <p:cNvPr id="5" name="Picture 4">
            <a:extLst>
              <a:ext uri="{FF2B5EF4-FFF2-40B4-BE49-F238E27FC236}">
                <a16:creationId xmlns:a16="http://schemas.microsoft.com/office/drawing/2014/main" id="{54ADC6A0-2774-C860-F844-076A59072492}"/>
              </a:ext>
            </a:extLst>
          </p:cNvPr>
          <p:cNvPicPr>
            <a:picLocks noChangeAspect="1"/>
          </p:cNvPicPr>
          <p:nvPr/>
        </p:nvPicPr>
        <p:blipFill>
          <a:blip r:embed="rId2"/>
          <a:stretch>
            <a:fillRect/>
          </a:stretch>
        </p:blipFill>
        <p:spPr>
          <a:xfrm>
            <a:off x="3025868" y="1736149"/>
            <a:ext cx="7521592" cy="1318374"/>
          </a:xfrm>
          <a:prstGeom prst="rect">
            <a:avLst/>
          </a:prstGeom>
        </p:spPr>
      </p:pic>
      <p:pic>
        <p:nvPicPr>
          <p:cNvPr id="7" name="Picture 6">
            <a:extLst>
              <a:ext uri="{FF2B5EF4-FFF2-40B4-BE49-F238E27FC236}">
                <a16:creationId xmlns:a16="http://schemas.microsoft.com/office/drawing/2014/main" id="{F4E1A894-CE0C-15E5-A757-8047921B60B3}"/>
              </a:ext>
            </a:extLst>
          </p:cNvPr>
          <p:cNvPicPr>
            <a:picLocks noChangeAspect="1"/>
          </p:cNvPicPr>
          <p:nvPr/>
        </p:nvPicPr>
        <p:blipFill>
          <a:blip r:embed="rId3"/>
          <a:stretch>
            <a:fillRect/>
          </a:stretch>
        </p:blipFill>
        <p:spPr>
          <a:xfrm>
            <a:off x="3638145" y="3143999"/>
            <a:ext cx="5653316" cy="1893543"/>
          </a:xfrm>
          <a:prstGeom prst="rect">
            <a:avLst/>
          </a:prstGeom>
        </p:spPr>
      </p:pic>
    </p:spTree>
    <p:extLst>
      <p:ext uri="{BB962C8B-B14F-4D97-AF65-F5344CB8AC3E}">
        <p14:creationId xmlns:p14="http://schemas.microsoft.com/office/powerpoint/2010/main" val="4249709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F5FF-70E9-8564-825A-0949FCE2A750}"/>
              </a:ext>
            </a:extLst>
          </p:cNvPr>
          <p:cNvSpPr>
            <a:spLocks noGrp="1"/>
          </p:cNvSpPr>
          <p:nvPr>
            <p:ph type="title"/>
          </p:nvPr>
        </p:nvSpPr>
        <p:spPr/>
        <p:txBody>
          <a:bodyPr/>
          <a:lstStyle/>
          <a:p>
            <a:r>
              <a:rPr lang="en-AU" dirty="0"/>
              <a:t>RVC Toolbox Example</a:t>
            </a:r>
          </a:p>
        </p:txBody>
      </p:sp>
      <p:sp>
        <p:nvSpPr>
          <p:cNvPr id="3" name="Content Placeholder 2">
            <a:extLst>
              <a:ext uri="{FF2B5EF4-FFF2-40B4-BE49-F238E27FC236}">
                <a16:creationId xmlns:a16="http://schemas.microsoft.com/office/drawing/2014/main" id="{1F682070-6252-A49B-1DE1-0EBBF88C46ED}"/>
              </a:ext>
            </a:extLst>
          </p:cNvPr>
          <p:cNvSpPr>
            <a:spLocks noGrp="1"/>
          </p:cNvSpPr>
          <p:nvPr>
            <p:ph idx="1"/>
          </p:nvPr>
        </p:nvSpPr>
        <p:spPr>
          <a:xfrm>
            <a:off x="838200" y="1684672"/>
            <a:ext cx="10515600" cy="4351338"/>
          </a:xfrm>
        </p:spPr>
        <p:txBody>
          <a:bodyPr/>
          <a:lstStyle/>
          <a:p>
            <a:r>
              <a:rPr lang="en-AU" dirty="0"/>
              <a:t>Method 2:</a:t>
            </a:r>
            <a:br>
              <a:rPr lang="en-AU" dirty="0"/>
            </a:br>
            <a:endParaRPr lang="en-AU" dirty="0"/>
          </a:p>
        </p:txBody>
      </p:sp>
      <p:pic>
        <p:nvPicPr>
          <p:cNvPr id="7" name="Picture 6">
            <a:extLst>
              <a:ext uri="{FF2B5EF4-FFF2-40B4-BE49-F238E27FC236}">
                <a16:creationId xmlns:a16="http://schemas.microsoft.com/office/drawing/2014/main" id="{F4E1A894-CE0C-15E5-A757-8047921B60B3}"/>
              </a:ext>
            </a:extLst>
          </p:cNvPr>
          <p:cNvPicPr>
            <a:picLocks noChangeAspect="1"/>
          </p:cNvPicPr>
          <p:nvPr/>
        </p:nvPicPr>
        <p:blipFill>
          <a:blip r:embed="rId2"/>
          <a:stretch>
            <a:fillRect/>
          </a:stretch>
        </p:blipFill>
        <p:spPr>
          <a:xfrm>
            <a:off x="3134645" y="3506247"/>
            <a:ext cx="5653316" cy="1893543"/>
          </a:xfrm>
          <a:prstGeom prst="rect">
            <a:avLst/>
          </a:prstGeom>
        </p:spPr>
      </p:pic>
      <p:pic>
        <p:nvPicPr>
          <p:cNvPr id="6" name="Picture 5">
            <a:extLst>
              <a:ext uri="{FF2B5EF4-FFF2-40B4-BE49-F238E27FC236}">
                <a16:creationId xmlns:a16="http://schemas.microsoft.com/office/drawing/2014/main" id="{511A0F37-9030-F4E3-58B8-448CE774DD81}"/>
              </a:ext>
            </a:extLst>
          </p:cNvPr>
          <p:cNvPicPr>
            <a:picLocks noChangeAspect="1"/>
          </p:cNvPicPr>
          <p:nvPr/>
        </p:nvPicPr>
        <p:blipFill>
          <a:blip r:embed="rId3"/>
          <a:stretch>
            <a:fillRect/>
          </a:stretch>
        </p:blipFill>
        <p:spPr>
          <a:xfrm>
            <a:off x="3019121" y="1561675"/>
            <a:ext cx="5768840" cy="2034716"/>
          </a:xfrm>
          <a:prstGeom prst="rect">
            <a:avLst/>
          </a:prstGeom>
        </p:spPr>
      </p:pic>
      <p:sp>
        <p:nvSpPr>
          <p:cNvPr id="8" name="TextBox 7">
            <a:extLst>
              <a:ext uri="{FF2B5EF4-FFF2-40B4-BE49-F238E27FC236}">
                <a16:creationId xmlns:a16="http://schemas.microsoft.com/office/drawing/2014/main" id="{823000BF-292E-D564-B47F-2878D908FC37}"/>
              </a:ext>
            </a:extLst>
          </p:cNvPr>
          <p:cNvSpPr txBox="1"/>
          <p:nvPr/>
        </p:nvSpPr>
        <p:spPr>
          <a:xfrm>
            <a:off x="9358009" y="1690688"/>
            <a:ext cx="2208178" cy="1200329"/>
          </a:xfrm>
          <a:prstGeom prst="rect">
            <a:avLst/>
          </a:prstGeom>
          <a:noFill/>
        </p:spPr>
        <p:txBody>
          <a:bodyPr wrap="square" rtlCol="0">
            <a:spAutoFit/>
          </a:bodyPr>
          <a:lstStyle/>
          <a:p>
            <a:r>
              <a:rPr lang="en-AU" dirty="0"/>
              <a:t>Note: Slightly different input format, but same output</a:t>
            </a:r>
          </a:p>
        </p:txBody>
      </p:sp>
      <p:sp>
        <p:nvSpPr>
          <p:cNvPr id="10" name="Arrow: Up 9">
            <a:extLst>
              <a:ext uri="{FF2B5EF4-FFF2-40B4-BE49-F238E27FC236}">
                <a16:creationId xmlns:a16="http://schemas.microsoft.com/office/drawing/2014/main" id="{47174C8F-A86E-1227-6A1E-0B4B2098B102}"/>
              </a:ext>
            </a:extLst>
          </p:cNvPr>
          <p:cNvSpPr/>
          <p:nvPr/>
        </p:nvSpPr>
        <p:spPr>
          <a:xfrm>
            <a:off x="3996965" y="5062947"/>
            <a:ext cx="480767" cy="326732"/>
          </a:xfrm>
          <a:prstGeom prs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EFF3328-6D71-D730-7FE2-7A651720C0F0}"/>
                  </a:ext>
                </a:extLst>
              </p:cNvPr>
              <p:cNvSpPr txBox="1"/>
              <p:nvPr/>
            </p:nvSpPr>
            <p:spPr>
              <a:xfrm>
                <a:off x="3299381" y="5395695"/>
                <a:ext cx="6945812" cy="646331"/>
              </a:xfrm>
              <a:prstGeom prst="rect">
                <a:avLst/>
              </a:prstGeom>
              <a:noFill/>
            </p:spPr>
            <p:txBody>
              <a:bodyPr wrap="none" rtlCol="0">
                <a:spAutoFit/>
              </a:bodyPr>
              <a:lstStyle/>
              <a:p>
                <a:pPr marL="285750" indent="-285750">
                  <a:buFont typeface="Wingdings" panose="05000000000000000000" pitchFamily="2" charset="2"/>
                  <a:buChar char="§"/>
                </a:pPr>
                <a:r>
                  <a:rPr lang="en-AU" dirty="0"/>
                  <a:t>Here </a:t>
                </a:r>
                <a:r>
                  <a:rPr lang="en-AU" i="1" dirty="0"/>
                  <a:t>q</a:t>
                </a:r>
                <a:r>
                  <a:rPr lang="en-AU" baseline="-25000" dirty="0"/>
                  <a:t>1</a:t>
                </a:r>
                <a:r>
                  <a:rPr lang="en-AU" dirty="0"/>
                  <a:t> and </a:t>
                </a:r>
                <a:r>
                  <a:rPr lang="en-AU" i="1" dirty="0"/>
                  <a:t>q</a:t>
                </a:r>
                <a:r>
                  <a:rPr lang="en-AU" baseline="-25000" dirty="0"/>
                  <a:t>2</a:t>
                </a:r>
                <a:r>
                  <a:rPr lang="en-AU" dirty="0"/>
                  <a:t> are joint variables (</a:t>
                </a:r>
                <a14:m>
                  <m:oMath xmlns:m="http://schemas.openxmlformats.org/officeDocument/2006/math">
                    <m:sSub>
                      <m:sSubPr>
                        <m:ctrlPr>
                          <a:rPr lang="en-AU" i="1" smtClean="0">
                            <a:latin typeface="Cambria Math" panose="02040503050406030204" pitchFamily="18" charset="0"/>
                          </a:rPr>
                        </m:ctrlPr>
                      </m:sSubPr>
                      <m:e>
                        <m:r>
                          <a:rPr lang="en-AU" i="1" smtClean="0">
                            <a:latin typeface="Cambria Math" panose="02040503050406030204" pitchFamily="18" charset="0"/>
                            <a:ea typeface="Cambria Math" panose="02040503050406030204" pitchFamily="18" charset="0"/>
                          </a:rPr>
                          <m:t>𝜃</m:t>
                        </m:r>
                      </m:e>
                      <m:sub>
                        <m:r>
                          <a:rPr lang="en-AU" b="0" i="1" smtClean="0">
                            <a:latin typeface="Cambria Math" panose="02040503050406030204" pitchFamily="18" charset="0"/>
                          </a:rPr>
                          <m:t>1</m:t>
                        </m:r>
                      </m:sub>
                    </m:sSub>
                    <m:r>
                      <a:rPr lang="en-AU" b="0" i="1" smtClean="0">
                        <a:latin typeface="Cambria Math" panose="02040503050406030204" pitchFamily="18" charset="0"/>
                      </a:rPr>
                      <m:t>, </m:t>
                    </m:r>
                    <m:sSub>
                      <m:sSubPr>
                        <m:ctrlPr>
                          <a:rPr lang="en-AU" b="0" i="1" smtClean="0">
                            <a:latin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𝜃</m:t>
                        </m:r>
                      </m:e>
                      <m:sub>
                        <m:r>
                          <a:rPr lang="en-AU" b="0" i="1" smtClean="0">
                            <a:latin typeface="Cambria Math" panose="02040503050406030204" pitchFamily="18" charset="0"/>
                          </a:rPr>
                          <m:t>1</m:t>
                        </m:r>
                      </m:sub>
                    </m:sSub>
                  </m:oMath>
                </a14:m>
                <a:r>
                  <a:rPr lang="en-AU" dirty="0"/>
                  <a:t>), respectively.</a:t>
                </a:r>
              </a:p>
              <a:p>
                <a:pPr marL="285750" indent="-285750">
                  <a:buFont typeface="Wingdings" panose="05000000000000000000" pitchFamily="2" charset="2"/>
                  <a:buChar char="§"/>
                </a:pPr>
                <a:r>
                  <a:rPr lang="en-AU" dirty="0"/>
                  <a:t>In general, </a:t>
                </a:r>
                <a14:m>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𝑞</m:t>
                        </m:r>
                      </m:e>
                      <m:sub>
                        <m:r>
                          <a:rPr lang="en-AU" b="0" i="1" smtClean="0">
                            <a:latin typeface="Cambria Math" panose="02040503050406030204" pitchFamily="18" charset="0"/>
                          </a:rPr>
                          <m:t>𝑖</m:t>
                        </m:r>
                      </m:sub>
                    </m:sSub>
                    <m:r>
                      <a:rPr lang="en-AU" b="0" i="1" smtClean="0">
                        <a:latin typeface="Cambria Math" panose="02040503050406030204" pitchFamily="18" charset="0"/>
                      </a:rPr>
                      <m:t> </m:t>
                    </m:r>
                  </m:oMath>
                </a14:m>
                <a:r>
                  <a:rPr lang="en-AU" dirty="0"/>
                  <a:t>is </a:t>
                </a:r>
                <a14:m>
                  <m:oMath xmlns:m="http://schemas.openxmlformats.org/officeDocument/2006/math">
                    <m:sSub>
                      <m:sSubPr>
                        <m:ctrlPr>
                          <a:rPr lang="en-AU" i="1" smtClean="0">
                            <a:latin typeface="Cambria Math" panose="02040503050406030204" pitchFamily="18" charset="0"/>
                          </a:rPr>
                        </m:ctrlPr>
                      </m:sSubPr>
                      <m:e>
                        <m:r>
                          <a:rPr lang="en-AU" i="1" smtClean="0">
                            <a:latin typeface="Cambria Math" panose="02040503050406030204" pitchFamily="18" charset="0"/>
                            <a:ea typeface="Cambria Math" panose="02040503050406030204" pitchFamily="18" charset="0"/>
                          </a:rPr>
                          <m:t>𝜃</m:t>
                        </m:r>
                      </m:e>
                      <m:sub>
                        <m:r>
                          <a:rPr lang="en-AU" b="0" i="1" smtClean="0">
                            <a:latin typeface="Cambria Math" panose="02040503050406030204" pitchFamily="18" charset="0"/>
                          </a:rPr>
                          <m:t>𝑖</m:t>
                        </m:r>
                      </m:sub>
                    </m:sSub>
                  </m:oMath>
                </a14:m>
                <a:r>
                  <a:rPr lang="en-AU" dirty="0"/>
                  <a:t> for revolute joints, and </a:t>
                </a:r>
                <a14:m>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𝑑</m:t>
                        </m:r>
                      </m:e>
                      <m:sub>
                        <m:r>
                          <a:rPr lang="en-AU" b="0" i="1" smtClean="0">
                            <a:latin typeface="Cambria Math" panose="02040503050406030204" pitchFamily="18" charset="0"/>
                          </a:rPr>
                          <m:t>𝑖</m:t>
                        </m:r>
                      </m:sub>
                    </m:sSub>
                    <m:r>
                      <a:rPr lang="en-AU" b="0" i="1" smtClean="0">
                        <a:latin typeface="Cambria Math" panose="02040503050406030204" pitchFamily="18" charset="0"/>
                      </a:rPr>
                      <m:t> </m:t>
                    </m:r>
                  </m:oMath>
                </a14:m>
                <a:r>
                  <a:rPr lang="en-AU" dirty="0"/>
                  <a:t>for prismatic joints. </a:t>
                </a:r>
              </a:p>
            </p:txBody>
          </p:sp>
        </mc:Choice>
        <mc:Fallback xmlns="">
          <p:sp>
            <p:nvSpPr>
              <p:cNvPr id="11" name="TextBox 10">
                <a:extLst>
                  <a:ext uri="{FF2B5EF4-FFF2-40B4-BE49-F238E27FC236}">
                    <a16:creationId xmlns:a16="http://schemas.microsoft.com/office/drawing/2014/main" id="{CEFF3328-6D71-D730-7FE2-7A651720C0F0}"/>
                  </a:ext>
                </a:extLst>
              </p:cNvPr>
              <p:cNvSpPr txBox="1">
                <a:spLocks noRot="1" noChangeAspect="1" noMove="1" noResize="1" noEditPoints="1" noAdjustHandles="1" noChangeArrowheads="1" noChangeShapeType="1" noTextEdit="1"/>
              </p:cNvSpPr>
              <p:nvPr/>
            </p:nvSpPr>
            <p:spPr>
              <a:xfrm>
                <a:off x="3299381" y="5395695"/>
                <a:ext cx="6945812" cy="646331"/>
              </a:xfrm>
              <a:prstGeom prst="rect">
                <a:avLst/>
              </a:prstGeom>
              <a:blipFill>
                <a:blip r:embed="rId4"/>
                <a:stretch>
                  <a:fillRect l="-526" t="-4717" b="-14151"/>
                </a:stretch>
              </a:blipFill>
            </p:spPr>
            <p:txBody>
              <a:bodyPr/>
              <a:lstStyle/>
              <a:p>
                <a:r>
                  <a:rPr lang="en-AU">
                    <a:noFill/>
                  </a:rPr>
                  <a:t> </a:t>
                </a:r>
              </a:p>
            </p:txBody>
          </p:sp>
        </mc:Fallback>
      </mc:AlternateContent>
    </p:spTree>
    <p:extLst>
      <p:ext uri="{BB962C8B-B14F-4D97-AF65-F5344CB8AC3E}">
        <p14:creationId xmlns:p14="http://schemas.microsoft.com/office/powerpoint/2010/main" val="2208902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F5FF-70E9-8564-825A-0949FCE2A750}"/>
              </a:ext>
            </a:extLst>
          </p:cNvPr>
          <p:cNvSpPr>
            <a:spLocks noGrp="1"/>
          </p:cNvSpPr>
          <p:nvPr>
            <p:ph type="title"/>
          </p:nvPr>
        </p:nvSpPr>
        <p:spPr/>
        <p:txBody>
          <a:bodyPr/>
          <a:lstStyle/>
          <a:p>
            <a:r>
              <a:rPr lang="en-AU" dirty="0"/>
              <a:t>RVC Toolbox Example: </a:t>
            </a:r>
            <a:br>
              <a:rPr lang="en-AU" dirty="0"/>
            </a:br>
            <a:r>
              <a:rPr lang="en-AU" sz="4000" dirty="0"/>
              <a:t>What if we want to add an end effector?</a:t>
            </a:r>
            <a:endParaRPr lang="en-AU" dirty="0"/>
          </a:p>
        </p:txBody>
      </p:sp>
      <p:pic>
        <p:nvPicPr>
          <p:cNvPr id="5" name="Picture 4">
            <a:extLst>
              <a:ext uri="{FF2B5EF4-FFF2-40B4-BE49-F238E27FC236}">
                <a16:creationId xmlns:a16="http://schemas.microsoft.com/office/drawing/2014/main" id="{6FCA54E0-D47F-6479-59CA-B8F805253379}"/>
              </a:ext>
            </a:extLst>
          </p:cNvPr>
          <p:cNvPicPr>
            <a:picLocks noChangeAspect="1"/>
          </p:cNvPicPr>
          <p:nvPr/>
        </p:nvPicPr>
        <p:blipFill rotWithShape="1">
          <a:blip r:embed="rId2"/>
          <a:srcRect t="13045" r="61560"/>
          <a:stretch/>
        </p:blipFill>
        <p:spPr>
          <a:xfrm>
            <a:off x="1653703" y="2286000"/>
            <a:ext cx="3128610" cy="3387098"/>
          </a:xfrm>
          <a:prstGeom prst="rect">
            <a:avLst/>
          </a:prstGeom>
        </p:spPr>
      </p:pic>
      <p:sp>
        <p:nvSpPr>
          <p:cNvPr id="10" name="TextBox 9">
            <a:extLst>
              <a:ext uri="{FF2B5EF4-FFF2-40B4-BE49-F238E27FC236}">
                <a16:creationId xmlns:a16="http://schemas.microsoft.com/office/drawing/2014/main" id="{5BF815E6-83D4-7CCD-A2BF-65E77740E892}"/>
              </a:ext>
            </a:extLst>
          </p:cNvPr>
          <p:cNvSpPr txBox="1"/>
          <p:nvPr/>
        </p:nvSpPr>
        <p:spPr>
          <a:xfrm>
            <a:off x="2563122" y="6308209"/>
            <a:ext cx="6094378" cy="369332"/>
          </a:xfrm>
          <a:prstGeom prst="rect">
            <a:avLst/>
          </a:prstGeom>
          <a:noFill/>
        </p:spPr>
        <p:txBody>
          <a:bodyPr wrap="square">
            <a:spAutoFit/>
          </a:bodyPr>
          <a:lstStyle/>
          <a:p>
            <a:r>
              <a:rPr lang="en-AU" dirty="0"/>
              <a:t>https://www.petercorke.com/RTB/r9/html/SerialLink.html</a:t>
            </a:r>
          </a:p>
        </p:txBody>
      </p:sp>
      <mc:AlternateContent xmlns:mc="http://schemas.openxmlformats.org/markup-compatibility/2006" xmlns:a14="http://schemas.microsoft.com/office/drawing/2010/main">
        <mc:Choice Requires="a14">
          <p:graphicFrame>
            <p:nvGraphicFramePr>
              <p:cNvPr id="11" name="Table 15">
                <a:extLst>
                  <a:ext uri="{FF2B5EF4-FFF2-40B4-BE49-F238E27FC236}">
                    <a16:creationId xmlns:a16="http://schemas.microsoft.com/office/drawing/2014/main" id="{74D212BF-778F-BB6B-4C06-0DF5B859F648}"/>
                  </a:ext>
                </a:extLst>
              </p:cNvPr>
              <p:cNvGraphicFramePr>
                <a:graphicFrameLocks noGrp="1"/>
              </p:cNvGraphicFramePr>
              <p:nvPr>
                <p:extLst>
                  <p:ext uri="{D42A27DB-BD31-4B8C-83A1-F6EECF244321}">
                    <p14:modId xmlns:p14="http://schemas.microsoft.com/office/powerpoint/2010/main" val="1567843787"/>
                  </p:ext>
                </p:extLst>
              </p:nvPr>
            </p:nvGraphicFramePr>
            <p:xfrm>
              <a:off x="5449824" y="2688081"/>
              <a:ext cx="5990335" cy="1828800"/>
            </p:xfrm>
            <a:graphic>
              <a:graphicData uri="http://schemas.openxmlformats.org/drawingml/2006/table">
                <a:tbl>
                  <a:tblPr firstRow="1" bandRow="1">
                    <a:tableStyleId>{5C22544A-7EE6-4342-B048-85BDC9FD1C3A}</a:tableStyleId>
                  </a:tblPr>
                  <a:tblGrid>
                    <a:gridCol w="1198067">
                      <a:extLst>
                        <a:ext uri="{9D8B030D-6E8A-4147-A177-3AD203B41FA5}">
                          <a16:colId xmlns:a16="http://schemas.microsoft.com/office/drawing/2014/main" val="320239521"/>
                        </a:ext>
                      </a:extLst>
                    </a:gridCol>
                    <a:gridCol w="1198067">
                      <a:extLst>
                        <a:ext uri="{9D8B030D-6E8A-4147-A177-3AD203B41FA5}">
                          <a16:colId xmlns:a16="http://schemas.microsoft.com/office/drawing/2014/main" val="2918953085"/>
                        </a:ext>
                      </a:extLst>
                    </a:gridCol>
                    <a:gridCol w="1198067">
                      <a:extLst>
                        <a:ext uri="{9D8B030D-6E8A-4147-A177-3AD203B41FA5}">
                          <a16:colId xmlns:a16="http://schemas.microsoft.com/office/drawing/2014/main" val="910866392"/>
                        </a:ext>
                      </a:extLst>
                    </a:gridCol>
                    <a:gridCol w="1198067">
                      <a:extLst>
                        <a:ext uri="{9D8B030D-6E8A-4147-A177-3AD203B41FA5}">
                          <a16:colId xmlns:a16="http://schemas.microsoft.com/office/drawing/2014/main" val="1142985196"/>
                        </a:ext>
                      </a:extLst>
                    </a:gridCol>
                    <a:gridCol w="1198067">
                      <a:extLst>
                        <a:ext uri="{9D8B030D-6E8A-4147-A177-3AD203B41FA5}">
                          <a16:colId xmlns:a16="http://schemas.microsoft.com/office/drawing/2014/main" val="954879461"/>
                        </a:ext>
                      </a:extLst>
                    </a:gridCol>
                  </a:tblGrid>
                  <a:tr h="308467">
                    <a:tc>
                      <a:txBody>
                        <a:bodyPr/>
                        <a:lstStyle/>
                        <a:p>
                          <a:r>
                            <a:rPr lang="en-AU" dirty="0">
                              <a:solidFill>
                                <a:schemeClr val="tx1"/>
                              </a:solidFill>
                            </a:rPr>
                            <a:t>i</a:t>
                          </a:r>
                        </a:p>
                      </a:txBody>
                      <a:tcPr/>
                    </a:tc>
                    <a:tc>
                      <a:txBody>
                        <a:bodyPr/>
                        <a:lstStyle/>
                        <a:p>
                          <a:r>
                            <a:rPr lang="el-GR" dirty="0">
                              <a:solidFill>
                                <a:schemeClr val="tx1"/>
                              </a:solidFill>
                            </a:rPr>
                            <a:t>θ</a:t>
                          </a:r>
                          <a:endParaRPr lang="en-AU"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AU" b="1" i="1" smtClean="0">
                                        <a:solidFill>
                                          <a:schemeClr val="tx1"/>
                                        </a:solidFill>
                                        <a:latin typeface="Cambria Math" panose="02040503050406030204" pitchFamily="18" charset="0"/>
                                      </a:rPr>
                                    </m:ctrlPr>
                                  </m:sSubPr>
                                  <m:e>
                                    <m:r>
                                      <a:rPr lang="en-AU" b="1" i="1" smtClean="0">
                                        <a:solidFill>
                                          <a:schemeClr val="tx1"/>
                                        </a:solidFill>
                                        <a:latin typeface="Cambria Math" panose="02040503050406030204" pitchFamily="18" charset="0"/>
                                      </a:rPr>
                                      <m:t>𝒅</m:t>
                                    </m:r>
                                  </m:e>
                                  <m:sub>
                                    <m:r>
                                      <a:rPr lang="en-AU" b="1" i="1" smtClean="0">
                                        <a:solidFill>
                                          <a:schemeClr val="tx1"/>
                                        </a:solidFill>
                                        <a:latin typeface="Cambria Math" panose="02040503050406030204" pitchFamily="18" charset="0"/>
                                      </a:rPr>
                                      <m:t>𝒊</m:t>
                                    </m:r>
                                  </m:sub>
                                </m:sSub>
                              </m:oMath>
                            </m:oMathPara>
                          </a14:m>
                          <a:endParaRPr lang="en-AU"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AU" b="1" i="1" smtClean="0">
                                        <a:solidFill>
                                          <a:schemeClr val="tx1"/>
                                        </a:solidFill>
                                        <a:latin typeface="Cambria Math" panose="02040503050406030204" pitchFamily="18" charset="0"/>
                                      </a:rPr>
                                    </m:ctrlPr>
                                  </m:sSubPr>
                                  <m:e>
                                    <m:r>
                                      <a:rPr lang="en-AU" b="1" i="1" smtClean="0">
                                        <a:solidFill>
                                          <a:schemeClr val="tx1"/>
                                        </a:solidFill>
                                        <a:latin typeface="Cambria Math" panose="02040503050406030204" pitchFamily="18" charset="0"/>
                                      </a:rPr>
                                      <m:t>𝒂</m:t>
                                    </m:r>
                                  </m:e>
                                  <m:sub>
                                    <m:r>
                                      <a:rPr lang="en-AU" b="1" i="1" smtClean="0">
                                        <a:solidFill>
                                          <a:schemeClr val="tx1"/>
                                        </a:solidFill>
                                        <a:latin typeface="Cambria Math" panose="02040503050406030204" pitchFamily="18" charset="0"/>
                                      </a:rPr>
                                      <m:t>𝒊</m:t>
                                    </m:r>
                                  </m:sub>
                                </m:sSub>
                              </m:oMath>
                            </m:oMathPara>
                          </a14:m>
                          <a:endParaRPr lang="en-AU"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AU" b="1" i="1" smtClean="0">
                                        <a:solidFill>
                                          <a:schemeClr val="tx1"/>
                                        </a:solidFill>
                                        <a:latin typeface="Cambria Math" panose="02040503050406030204" pitchFamily="18" charset="0"/>
                                        <a:ea typeface="Cambria Math" panose="02040503050406030204" pitchFamily="18" charset="0"/>
                                      </a:rPr>
                                    </m:ctrlPr>
                                  </m:sSubPr>
                                  <m:e>
                                    <m:r>
                                      <a:rPr lang="en-AU" i="1" smtClean="0">
                                        <a:solidFill>
                                          <a:schemeClr val="tx1"/>
                                        </a:solidFill>
                                        <a:latin typeface="Cambria Math" panose="02040503050406030204" pitchFamily="18" charset="0"/>
                                        <a:ea typeface="Cambria Math" panose="02040503050406030204" pitchFamily="18" charset="0"/>
                                      </a:rPr>
                                      <m:t>𝜶</m:t>
                                    </m:r>
                                  </m:e>
                                  <m:sub>
                                    <m:r>
                                      <a:rPr lang="en-AU" b="1" i="1" smtClean="0">
                                        <a:solidFill>
                                          <a:schemeClr val="tx1"/>
                                        </a:solidFill>
                                        <a:latin typeface="Cambria Math" panose="02040503050406030204" pitchFamily="18" charset="0"/>
                                        <a:ea typeface="Cambria Math" panose="02040503050406030204" pitchFamily="18" charset="0"/>
                                      </a:rPr>
                                      <m:t>𝒊</m:t>
                                    </m:r>
                                  </m:sub>
                                </m:sSub>
                              </m:oMath>
                            </m:oMathPara>
                          </a14:m>
                          <a:endParaRPr lang="en-AU" dirty="0">
                            <a:solidFill>
                              <a:schemeClr val="tx1"/>
                            </a:solidFill>
                          </a:endParaRPr>
                        </a:p>
                      </a:txBody>
                      <a:tcPr/>
                    </a:tc>
                    <a:extLst>
                      <a:ext uri="{0D108BD9-81ED-4DB2-BD59-A6C34878D82A}">
                        <a16:rowId xmlns:a16="http://schemas.microsoft.com/office/drawing/2014/main" val="3324209372"/>
                      </a:ext>
                    </a:extLst>
                  </a:tr>
                  <a:tr h="308467">
                    <a:tc>
                      <a:txBody>
                        <a:bodyPr/>
                        <a:lstStyle/>
                        <a:p>
                          <a:r>
                            <a:rPr lang="en-AU" dirty="0"/>
                            <a:t>0</a:t>
                          </a:r>
                        </a:p>
                      </a:txBody>
                      <a:tcPr/>
                    </a:tc>
                    <a:tc>
                      <a:txBody>
                        <a:bodyPr/>
                        <a:lstStyle/>
                        <a:p>
                          <a:r>
                            <a:rPr lang="en-AU" dirty="0"/>
                            <a:t>0</a:t>
                          </a:r>
                        </a:p>
                      </a:txBody>
                      <a:tcPr/>
                    </a:tc>
                    <a:tc>
                      <a:txBody>
                        <a:bodyPr/>
                        <a:lstStyle/>
                        <a:p>
                          <a:r>
                            <a:rPr lang="en-AU" dirty="0"/>
                            <a:t>0</a:t>
                          </a:r>
                        </a:p>
                      </a:txBody>
                      <a:tcPr/>
                    </a:tc>
                    <a:tc>
                      <a:txBody>
                        <a:bodyPr/>
                        <a:lstStyle/>
                        <a:p>
                          <a:r>
                            <a:rPr lang="en-AU" dirty="0"/>
                            <a:t>0</a:t>
                          </a:r>
                        </a:p>
                      </a:txBody>
                      <a:tcPr/>
                    </a:tc>
                    <a:tc>
                      <a:txBody>
                        <a:bodyPr/>
                        <a:lstStyle/>
                        <a:p>
                          <a:r>
                            <a:rPr lang="en-AU" dirty="0"/>
                            <a:t>0</a:t>
                          </a:r>
                        </a:p>
                      </a:txBody>
                      <a:tcPr/>
                    </a:tc>
                    <a:extLst>
                      <a:ext uri="{0D108BD9-81ED-4DB2-BD59-A6C34878D82A}">
                        <a16:rowId xmlns:a16="http://schemas.microsoft.com/office/drawing/2014/main" val="1250100080"/>
                      </a:ext>
                    </a:extLst>
                  </a:tr>
                  <a:tr h="308467">
                    <a:tc>
                      <a:txBody>
                        <a:bodyPr/>
                        <a:lstStyle/>
                        <a:p>
                          <a:r>
                            <a:rPr lang="en-AU" dirty="0"/>
                            <a:t>1</a:t>
                          </a:r>
                        </a:p>
                      </a:txBody>
                      <a:tcPr/>
                    </a:tc>
                    <a:tc>
                      <a:txBody>
                        <a:bodyPr/>
                        <a:lstStyle/>
                        <a:p>
                          <a:r>
                            <a:rPr lang="en-AU" dirty="0">
                              <a:solidFill>
                                <a:srgbClr val="0070C0"/>
                              </a:solidFill>
                            </a:rPr>
                            <a:t>0</a:t>
                          </a:r>
                        </a:p>
                      </a:txBody>
                      <a:tcPr/>
                    </a:tc>
                    <a:tc>
                      <a:txBody>
                        <a:bodyPr/>
                        <a:lstStyle/>
                        <a:p>
                          <a:r>
                            <a:rPr lang="en-AU" dirty="0"/>
                            <a:t>0</a:t>
                          </a:r>
                        </a:p>
                      </a:txBody>
                      <a:tcPr/>
                    </a:tc>
                    <a:tc>
                      <a:txBody>
                        <a:bodyPr/>
                        <a:lstStyle/>
                        <a:p>
                          <a:r>
                            <a:rPr lang="en-AU" dirty="0"/>
                            <a:t>3</a:t>
                          </a:r>
                        </a:p>
                      </a:txBody>
                      <a:tcPr/>
                    </a:tc>
                    <a:tc>
                      <a:txBody>
                        <a:bodyPr/>
                        <a:lstStyle/>
                        <a:p>
                          <a:r>
                            <a:rPr lang="en-AU" dirty="0"/>
                            <a:t>0</a:t>
                          </a:r>
                        </a:p>
                      </a:txBody>
                      <a:tcPr/>
                    </a:tc>
                    <a:extLst>
                      <a:ext uri="{0D108BD9-81ED-4DB2-BD59-A6C34878D82A}">
                        <a16:rowId xmlns:a16="http://schemas.microsoft.com/office/drawing/2014/main" val="2524834293"/>
                      </a:ext>
                    </a:extLst>
                  </a:tr>
                  <a:tr h="308467">
                    <a:tc>
                      <a:txBody>
                        <a:bodyPr/>
                        <a:lstStyle/>
                        <a:p>
                          <a:r>
                            <a:rPr lang="en-AU" dirty="0"/>
                            <a:t>2</a:t>
                          </a:r>
                        </a:p>
                      </a:txBody>
                      <a:tcPr/>
                    </a:tc>
                    <a:tc>
                      <a:txBody>
                        <a:bodyPr/>
                        <a:lstStyle/>
                        <a:p>
                          <a:r>
                            <a:rPr lang="en-AU" dirty="0">
                              <a:solidFill>
                                <a:srgbClr val="0070C0"/>
                              </a:solidFill>
                            </a:rPr>
                            <a:t>0</a:t>
                          </a:r>
                        </a:p>
                      </a:txBody>
                      <a:tcPr/>
                    </a:tc>
                    <a:tc>
                      <a:txBody>
                        <a:bodyPr/>
                        <a:lstStyle/>
                        <a:p>
                          <a:r>
                            <a:rPr lang="en-AU" dirty="0"/>
                            <a:t>0</a:t>
                          </a:r>
                        </a:p>
                      </a:txBody>
                      <a:tcPr/>
                    </a:tc>
                    <a:tc>
                      <a:txBody>
                        <a:bodyPr/>
                        <a:lstStyle/>
                        <a:p>
                          <a:r>
                            <a:rPr lang="en-AU" dirty="0"/>
                            <a:t>4</a:t>
                          </a:r>
                        </a:p>
                      </a:txBody>
                      <a:tcPr/>
                    </a:tc>
                    <a:tc>
                      <a:txBody>
                        <a:bodyPr/>
                        <a:lstStyle/>
                        <a:p>
                          <a:r>
                            <a:rPr lang="en-AU" dirty="0"/>
                            <a:t>0</a:t>
                          </a:r>
                        </a:p>
                      </a:txBody>
                      <a:tcPr/>
                    </a:tc>
                    <a:extLst>
                      <a:ext uri="{0D108BD9-81ED-4DB2-BD59-A6C34878D82A}">
                        <a16:rowId xmlns:a16="http://schemas.microsoft.com/office/drawing/2014/main" val="2470120338"/>
                      </a:ext>
                    </a:extLst>
                  </a:tr>
                  <a:tr h="308467">
                    <a:tc>
                      <a:txBody>
                        <a:bodyPr/>
                        <a:lstStyle/>
                        <a:p>
                          <a:r>
                            <a:rPr lang="en-AU" dirty="0"/>
                            <a:t>3</a:t>
                          </a:r>
                        </a:p>
                      </a:txBody>
                      <a:tcPr/>
                    </a:tc>
                    <a:tc>
                      <a:txBody>
                        <a:bodyPr/>
                        <a:lstStyle/>
                        <a:p>
                          <a:r>
                            <a:rPr lang="en-AU" dirty="0">
                              <a:solidFill>
                                <a:srgbClr val="0070C0"/>
                              </a:solidFill>
                            </a:rPr>
                            <a:t>0</a:t>
                          </a:r>
                        </a:p>
                      </a:txBody>
                      <a:tcPr/>
                    </a:tc>
                    <a:tc>
                      <a:txBody>
                        <a:bodyPr/>
                        <a:lstStyle/>
                        <a:p>
                          <a:r>
                            <a:rPr lang="en-AU" dirty="0"/>
                            <a:t>0</a:t>
                          </a:r>
                        </a:p>
                      </a:txBody>
                      <a:tcPr/>
                    </a:tc>
                    <a:tc>
                      <a:txBody>
                        <a:bodyPr/>
                        <a:lstStyle/>
                        <a:p>
                          <a:r>
                            <a:rPr lang="en-AU" dirty="0"/>
                            <a:t>0</a:t>
                          </a:r>
                        </a:p>
                      </a:txBody>
                      <a:tcPr/>
                    </a:tc>
                    <a:tc>
                      <a:txBody>
                        <a:bodyPr/>
                        <a:lstStyle/>
                        <a:p>
                          <a:r>
                            <a:rPr lang="en-AU" dirty="0"/>
                            <a:t>0</a:t>
                          </a:r>
                        </a:p>
                      </a:txBody>
                      <a:tcPr/>
                    </a:tc>
                    <a:extLst>
                      <a:ext uri="{0D108BD9-81ED-4DB2-BD59-A6C34878D82A}">
                        <a16:rowId xmlns:a16="http://schemas.microsoft.com/office/drawing/2014/main" val="3562525524"/>
                      </a:ext>
                    </a:extLst>
                  </a:tr>
                </a:tbl>
              </a:graphicData>
            </a:graphic>
          </p:graphicFrame>
        </mc:Choice>
        <mc:Fallback xmlns="">
          <p:graphicFrame>
            <p:nvGraphicFramePr>
              <p:cNvPr id="11" name="Table 15">
                <a:extLst>
                  <a:ext uri="{FF2B5EF4-FFF2-40B4-BE49-F238E27FC236}">
                    <a16:creationId xmlns:a16="http://schemas.microsoft.com/office/drawing/2014/main" id="{74D212BF-778F-BB6B-4C06-0DF5B859F648}"/>
                  </a:ext>
                </a:extLst>
              </p:cNvPr>
              <p:cNvGraphicFramePr>
                <a:graphicFrameLocks noGrp="1"/>
              </p:cNvGraphicFramePr>
              <p:nvPr>
                <p:extLst>
                  <p:ext uri="{D42A27DB-BD31-4B8C-83A1-F6EECF244321}">
                    <p14:modId xmlns:p14="http://schemas.microsoft.com/office/powerpoint/2010/main" val="1567843787"/>
                  </p:ext>
                </p:extLst>
              </p:nvPr>
            </p:nvGraphicFramePr>
            <p:xfrm>
              <a:off x="5449824" y="2688081"/>
              <a:ext cx="5990335" cy="1828800"/>
            </p:xfrm>
            <a:graphic>
              <a:graphicData uri="http://schemas.openxmlformats.org/drawingml/2006/table">
                <a:tbl>
                  <a:tblPr firstRow="1" bandRow="1">
                    <a:tableStyleId>{5C22544A-7EE6-4342-B048-85BDC9FD1C3A}</a:tableStyleId>
                  </a:tblPr>
                  <a:tblGrid>
                    <a:gridCol w="1198067">
                      <a:extLst>
                        <a:ext uri="{9D8B030D-6E8A-4147-A177-3AD203B41FA5}">
                          <a16:colId xmlns:a16="http://schemas.microsoft.com/office/drawing/2014/main" val="320239521"/>
                        </a:ext>
                      </a:extLst>
                    </a:gridCol>
                    <a:gridCol w="1198067">
                      <a:extLst>
                        <a:ext uri="{9D8B030D-6E8A-4147-A177-3AD203B41FA5}">
                          <a16:colId xmlns:a16="http://schemas.microsoft.com/office/drawing/2014/main" val="2918953085"/>
                        </a:ext>
                      </a:extLst>
                    </a:gridCol>
                    <a:gridCol w="1198067">
                      <a:extLst>
                        <a:ext uri="{9D8B030D-6E8A-4147-A177-3AD203B41FA5}">
                          <a16:colId xmlns:a16="http://schemas.microsoft.com/office/drawing/2014/main" val="910866392"/>
                        </a:ext>
                      </a:extLst>
                    </a:gridCol>
                    <a:gridCol w="1198067">
                      <a:extLst>
                        <a:ext uri="{9D8B030D-6E8A-4147-A177-3AD203B41FA5}">
                          <a16:colId xmlns:a16="http://schemas.microsoft.com/office/drawing/2014/main" val="1142985196"/>
                        </a:ext>
                      </a:extLst>
                    </a:gridCol>
                    <a:gridCol w="1198067">
                      <a:extLst>
                        <a:ext uri="{9D8B030D-6E8A-4147-A177-3AD203B41FA5}">
                          <a16:colId xmlns:a16="http://schemas.microsoft.com/office/drawing/2014/main" val="954879461"/>
                        </a:ext>
                      </a:extLst>
                    </a:gridCol>
                  </a:tblGrid>
                  <a:tr h="365760">
                    <a:tc>
                      <a:txBody>
                        <a:bodyPr/>
                        <a:lstStyle/>
                        <a:p>
                          <a:r>
                            <a:rPr lang="en-AU" dirty="0">
                              <a:solidFill>
                                <a:schemeClr val="tx1"/>
                              </a:solidFill>
                            </a:rPr>
                            <a:t>i</a:t>
                          </a:r>
                        </a:p>
                      </a:txBody>
                      <a:tcPr/>
                    </a:tc>
                    <a:tc>
                      <a:txBody>
                        <a:bodyPr/>
                        <a:lstStyle/>
                        <a:p>
                          <a:r>
                            <a:rPr lang="el-GR" dirty="0">
                              <a:solidFill>
                                <a:schemeClr val="tx1"/>
                              </a:solidFill>
                            </a:rPr>
                            <a:t>θ</a:t>
                          </a:r>
                          <a:endParaRPr lang="en-AU" dirty="0">
                            <a:solidFill>
                              <a:schemeClr val="tx1"/>
                            </a:solidFill>
                          </a:endParaRPr>
                        </a:p>
                      </a:txBody>
                      <a:tcPr/>
                    </a:tc>
                    <a:tc>
                      <a:txBody>
                        <a:bodyPr/>
                        <a:lstStyle/>
                        <a:p>
                          <a:endParaRPr lang="en-US"/>
                        </a:p>
                      </a:txBody>
                      <a:tcPr>
                        <a:blipFill>
                          <a:blip r:embed="rId3"/>
                          <a:stretch>
                            <a:fillRect l="-200508" t="-8333" r="-201523" b="-428333"/>
                          </a:stretch>
                        </a:blipFill>
                      </a:tcPr>
                    </a:tc>
                    <a:tc>
                      <a:txBody>
                        <a:bodyPr/>
                        <a:lstStyle/>
                        <a:p>
                          <a:endParaRPr lang="en-US"/>
                        </a:p>
                      </a:txBody>
                      <a:tcPr>
                        <a:blipFill>
                          <a:blip r:embed="rId3"/>
                          <a:stretch>
                            <a:fillRect l="-302041" t="-8333" r="-102551" b="-428333"/>
                          </a:stretch>
                        </a:blipFill>
                      </a:tcPr>
                    </a:tc>
                    <a:tc>
                      <a:txBody>
                        <a:bodyPr/>
                        <a:lstStyle/>
                        <a:p>
                          <a:endParaRPr lang="en-US"/>
                        </a:p>
                      </a:txBody>
                      <a:tcPr>
                        <a:blipFill>
                          <a:blip r:embed="rId3"/>
                          <a:stretch>
                            <a:fillRect l="-400000" t="-8333" r="-2030" b="-428333"/>
                          </a:stretch>
                        </a:blipFill>
                      </a:tcPr>
                    </a:tc>
                    <a:extLst>
                      <a:ext uri="{0D108BD9-81ED-4DB2-BD59-A6C34878D82A}">
                        <a16:rowId xmlns:a16="http://schemas.microsoft.com/office/drawing/2014/main" val="3324209372"/>
                      </a:ext>
                    </a:extLst>
                  </a:tr>
                  <a:tr h="365760">
                    <a:tc>
                      <a:txBody>
                        <a:bodyPr/>
                        <a:lstStyle/>
                        <a:p>
                          <a:r>
                            <a:rPr lang="en-AU" dirty="0"/>
                            <a:t>0</a:t>
                          </a:r>
                        </a:p>
                      </a:txBody>
                      <a:tcPr/>
                    </a:tc>
                    <a:tc>
                      <a:txBody>
                        <a:bodyPr/>
                        <a:lstStyle/>
                        <a:p>
                          <a:r>
                            <a:rPr lang="en-AU" dirty="0"/>
                            <a:t>0</a:t>
                          </a:r>
                        </a:p>
                      </a:txBody>
                      <a:tcPr/>
                    </a:tc>
                    <a:tc>
                      <a:txBody>
                        <a:bodyPr/>
                        <a:lstStyle/>
                        <a:p>
                          <a:r>
                            <a:rPr lang="en-AU" dirty="0"/>
                            <a:t>0</a:t>
                          </a:r>
                        </a:p>
                      </a:txBody>
                      <a:tcPr/>
                    </a:tc>
                    <a:tc>
                      <a:txBody>
                        <a:bodyPr/>
                        <a:lstStyle/>
                        <a:p>
                          <a:r>
                            <a:rPr lang="en-AU" dirty="0"/>
                            <a:t>0</a:t>
                          </a:r>
                        </a:p>
                      </a:txBody>
                      <a:tcPr/>
                    </a:tc>
                    <a:tc>
                      <a:txBody>
                        <a:bodyPr/>
                        <a:lstStyle/>
                        <a:p>
                          <a:r>
                            <a:rPr lang="en-AU" dirty="0"/>
                            <a:t>0</a:t>
                          </a:r>
                        </a:p>
                      </a:txBody>
                      <a:tcPr/>
                    </a:tc>
                    <a:extLst>
                      <a:ext uri="{0D108BD9-81ED-4DB2-BD59-A6C34878D82A}">
                        <a16:rowId xmlns:a16="http://schemas.microsoft.com/office/drawing/2014/main" val="1250100080"/>
                      </a:ext>
                    </a:extLst>
                  </a:tr>
                  <a:tr h="365760">
                    <a:tc>
                      <a:txBody>
                        <a:bodyPr/>
                        <a:lstStyle/>
                        <a:p>
                          <a:r>
                            <a:rPr lang="en-AU" dirty="0"/>
                            <a:t>1</a:t>
                          </a:r>
                        </a:p>
                      </a:txBody>
                      <a:tcPr/>
                    </a:tc>
                    <a:tc>
                      <a:txBody>
                        <a:bodyPr/>
                        <a:lstStyle/>
                        <a:p>
                          <a:r>
                            <a:rPr lang="en-AU" dirty="0">
                              <a:solidFill>
                                <a:srgbClr val="0070C0"/>
                              </a:solidFill>
                            </a:rPr>
                            <a:t>0</a:t>
                          </a:r>
                        </a:p>
                      </a:txBody>
                      <a:tcPr/>
                    </a:tc>
                    <a:tc>
                      <a:txBody>
                        <a:bodyPr/>
                        <a:lstStyle/>
                        <a:p>
                          <a:r>
                            <a:rPr lang="en-AU" dirty="0"/>
                            <a:t>0</a:t>
                          </a:r>
                        </a:p>
                      </a:txBody>
                      <a:tcPr/>
                    </a:tc>
                    <a:tc>
                      <a:txBody>
                        <a:bodyPr/>
                        <a:lstStyle/>
                        <a:p>
                          <a:r>
                            <a:rPr lang="en-AU" dirty="0"/>
                            <a:t>3</a:t>
                          </a:r>
                        </a:p>
                      </a:txBody>
                      <a:tcPr/>
                    </a:tc>
                    <a:tc>
                      <a:txBody>
                        <a:bodyPr/>
                        <a:lstStyle/>
                        <a:p>
                          <a:r>
                            <a:rPr lang="en-AU" dirty="0"/>
                            <a:t>0</a:t>
                          </a:r>
                        </a:p>
                      </a:txBody>
                      <a:tcPr/>
                    </a:tc>
                    <a:extLst>
                      <a:ext uri="{0D108BD9-81ED-4DB2-BD59-A6C34878D82A}">
                        <a16:rowId xmlns:a16="http://schemas.microsoft.com/office/drawing/2014/main" val="2524834293"/>
                      </a:ext>
                    </a:extLst>
                  </a:tr>
                  <a:tr h="365760">
                    <a:tc>
                      <a:txBody>
                        <a:bodyPr/>
                        <a:lstStyle/>
                        <a:p>
                          <a:r>
                            <a:rPr lang="en-AU" dirty="0"/>
                            <a:t>2</a:t>
                          </a:r>
                        </a:p>
                      </a:txBody>
                      <a:tcPr/>
                    </a:tc>
                    <a:tc>
                      <a:txBody>
                        <a:bodyPr/>
                        <a:lstStyle/>
                        <a:p>
                          <a:r>
                            <a:rPr lang="en-AU" dirty="0">
                              <a:solidFill>
                                <a:srgbClr val="0070C0"/>
                              </a:solidFill>
                            </a:rPr>
                            <a:t>0</a:t>
                          </a:r>
                        </a:p>
                      </a:txBody>
                      <a:tcPr/>
                    </a:tc>
                    <a:tc>
                      <a:txBody>
                        <a:bodyPr/>
                        <a:lstStyle/>
                        <a:p>
                          <a:r>
                            <a:rPr lang="en-AU" dirty="0"/>
                            <a:t>0</a:t>
                          </a:r>
                        </a:p>
                      </a:txBody>
                      <a:tcPr/>
                    </a:tc>
                    <a:tc>
                      <a:txBody>
                        <a:bodyPr/>
                        <a:lstStyle/>
                        <a:p>
                          <a:r>
                            <a:rPr lang="en-AU" dirty="0"/>
                            <a:t>4</a:t>
                          </a:r>
                        </a:p>
                      </a:txBody>
                      <a:tcPr/>
                    </a:tc>
                    <a:tc>
                      <a:txBody>
                        <a:bodyPr/>
                        <a:lstStyle/>
                        <a:p>
                          <a:r>
                            <a:rPr lang="en-AU" dirty="0"/>
                            <a:t>0</a:t>
                          </a:r>
                        </a:p>
                      </a:txBody>
                      <a:tcPr/>
                    </a:tc>
                    <a:extLst>
                      <a:ext uri="{0D108BD9-81ED-4DB2-BD59-A6C34878D82A}">
                        <a16:rowId xmlns:a16="http://schemas.microsoft.com/office/drawing/2014/main" val="2470120338"/>
                      </a:ext>
                    </a:extLst>
                  </a:tr>
                  <a:tr h="365760">
                    <a:tc>
                      <a:txBody>
                        <a:bodyPr/>
                        <a:lstStyle/>
                        <a:p>
                          <a:r>
                            <a:rPr lang="en-AU" dirty="0"/>
                            <a:t>3</a:t>
                          </a:r>
                        </a:p>
                      </a:txBody>
                      <a:tcPr/>
                    </a:tc>
                    <a:tc>
                      <a:txBody>
                        <a:bodyPr/>
                        <a:lstStyle/>
                        <a:p>
                          <a:r>
                            <a:rPr lang="en-AU" dirty="0">
                              <a:solidFill>
                                <a:srgbClr val="0070C0"/>
                              </a:solidFill>
                            </a:rPr>
                            <a:t>0</a:t>
                          </a:r>
                        </a:p>
                      </a:txBody>
                      <a:tcPr/>
                    </a:tc>
                    <a:tc>
                      <a:txBody>
                        <a:bodyPr/>
                        <a:lstStyle/>
                        <a:p>
                          <a:r>
                            <a:rPr lang="en-AU" dirty="0"/>
                            <a:t>0</a:t>
                          </a:r>
                        </a:p>
                      </a:txBody>
                      <a:tcPr/>
                    </a:tc>
                    <a:tc>
                      <a:txBody>
                        <a:bodyPr/>
                        <a:lstStyle/>
                        <a:p>
                          <a:r>
                            <a:rPr lang="en-AU" dirty="0"/>
                            <a:t>0</a:t>
                          </a:r>
                        </a:p>
                      </a:txBody>
                      <a:tcPr/>
                    </a:tc>
                    <a:tc>
                      <a:txBody>
                        <a:bodyPr/>
                        <a:lstStyle/>
                        <a:p>
                          <a:r>
                            <a:rPr lang="en-AU" dirty="0"/>
                            <a:t>0</a:t>
                          </a:r>
                        </a:p>
                      </a:txBody>
                      <a:tcPr/>
                    </a:tc>
                    <a:extLst>
                      <a:ext uri="{0D108BD9-81ED-4DB2-BD59-A6C34878D82A}">
                        <a16:rowId xmlns:a16="http://schemas.microsoft.com/office/drawing/2014/main" val="3562525524"/>
                      </a:ext>
                    </a:extLst>
                  </a:tr>
                </a:tbl>
              </a:graphicData>
            </a:graphic>
          </p:graphicFrame>
        </mc:Fallback>
      </mc:AlternateContent>
      <p:sp>
        <p:nvSpPr>
          <p:cNvPr id="6" name="Arrow: Up 5">
            <a:extLst>
              <a:ext uri="{FF2B5EF4-FFF2-40B4-BE49-F238E27FC236}">
                <a16:creationId xmlns:a16="http://schemas.microsoft.com/office/drawing/2014/main" id="{CEED6A82-D184-8022-0345-EC162177E8CC}"/>
              </a:ext>
            </a:extLst>
          </p:cNvPr>
          <p:cNvSpPr/>
          <p:nvPr/>
        </p:nvSpPr>
        <p:spPr>
          <a:xfrm>
            <a:off x="6570483" y="4593736"/>
            <a:ext cx="480767" cy="515491"/>
          </a:xfrm>
          <a:prstGeom prs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1449872-222F-37BF-40CD-7CBA585F0ECE}"/>
                  </a:ext>
                </a:extLst>
              </p:cNvPr>
              <p:cNvSpPr txBox="1"/>
              <p:nvPr/>
            </p:nvSpPr>
            <p:spPr>
              <a:xfrm>
                <a:off x="4423881" y="5375774"/>
                <a:ext cx="7016278" cy="276999"/>
              </a:xfrm>
              <a:prstGeom prst="rect">
                <a:avLst/>
              </a:prstGeom>
              <a:noFill/>
            </p:spPr>
            <p:txBody>
              <a:bodyPr wrap="square" lIns="0" tIns="0" rIns="0" bIns="0" rtlCol="0">
                <a:spAutoFit/>
              </a:bodyPr>
              <a:lstStyle/>
              <a:p>
                <a:pPr marL="285750" indent="-285750">
                  <a:buFont typeface="Wingdings" panose="05000000000000000000" pitchFamily="2" charset="2"/>
                  <a:buChar char="q"/>
                </a:pPr>
                <a14:m>
                  <m:oMath xmlns:m="http://schemas.openxmlformats.org/officeDocument/2006/math">
                    <m:sSub>
                      <m:sSubPr>
                        <m:ctrlPr>
                          <a:rPr lang="en-AU" i="1" smtClean="0">
                            <a:latin typeface="Cambria Math" panose="02040503050406030204" pitchFamily="18" charset="0"/>
                          </a:rPr>
                        </m:ctrlPr>
                      </m:sSubPr>
                      <m:e>
                        <m:r>
                          <a:rPr lang="en-AU" i="1" smtClean="0">
                            <a:latin typeface="Cambria Math" panose="02040503050406030204" pitchFamily="18" charset="0"/>
                            <a:ea typeface="Cambria Math" panose="02040503050406030204" pitchFamily="18" charset="0"/>
                          </a:rPr>
                          <m:t>𝜃</m:t>
                        </m:r>
                      </m:e>
                      <m:sub>
                        <m:r>
                          <a:rPr lang="en-AU" b="0" i="1" smtClean="0">
                            <a:latin typeface="Cambria Math" panose="02040503050406030204" pitchFamily="18" charset="0"/>
                          </a:rPr>
                          <m:t>1</m:t>
                        </m:r>
                      </m:sub>
                    </m:sSub>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𝜃</m:t>
                        </m:r>
                      </m:e>
                      <m:sub>
                        <m:r>
                          <a:rPr lang="en-AU" b="0" i="1" smtClean="0">
                            <a:latin typeface="Cambria Math" panose="02040503050406030204" pitchFamily="18" charset="0"/>
                          </a:rPr>
                          <m:t>2</m:t>
                        </m:r>
                      </m:sub>
                    </m:sSub>
                    <m:r>
                      <a:rPr lang="en-AU" b="0" i="1" smtClean="0">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ea typeface="Cambria Math" panose="02040503050406030204" pitchFamily="18" charset="0"/>
                          </a:rPr>
                          <m:t>𝜃</m:t>
                        </m:r>
                      </m:e>
                      <m:sub>
                        <m:r>
                          <a:rPr lang="en-AU" b="0" i="1" smtClean="0">
                            <a:latin typeface="Cambria Math" panose="02040503050406030204" pitchFamily="18" charset="0"/>
                            <a:ea typeface="Cambria Math" panose="02040503050406030204" pitchFamily="18" charset="0"/>
                          </a:rPr>
                          <m:t>3</m:t>
                        </m:r>
                      </m:sub>
                    </m:sSub>
                    <m:r>
                      <a:rPr lang="en-AU" b="0" i="1" smtClean="0">
                        <a:latin typeface="Cambria Math" panose="02040503050406030204" pitchFamily="18" charset="0"/>
                      </a:rPr>
                      <m:t>= 0</m:t>
                    </m:r>
                  </m:oMath>
                </a14:m>
                <a:r>
                  <a:rPr lang="en-AU" dirty="0"/>
                  <a:t>: Home position (before we actuate joint 1 and 2)</a:t>
                </a:r>
              </a:p>
            </p:txBody>
          </p:sp>
        </mc:Choice>
        <mc:Fallback xmlns="">
          <p:sp>
            <p:nvSpPr>
              <p:cNvPr id="7" name="TextBox 6">
                <a:extLst>
                  <a:ext uri="{FF2B5EF4-FFF2-40B4-BE49-F238E27FC236}">
                    <a16:creationId xmlns:a16="http://schemas.microsoft.com/office/drawing/2014/main" id="{C1449872-222F-37BF-40CD-7CBA585F0ECE}"/>
                  </a:ext>
                </a:extLst>
              </p:cNvPr>
              <p:cNvSpPr txBox="1">
                <a:spLocks noRot="1" noChangeAspect="1" noMove="1" noResize="1" noEditPoints="1" noAdjustHandles="1" noChangeArrowheads="1" noChangeShapeType="1" noTextEdit="1"/>
              </p:cNvSpPr>
              <p:nvPr/>
            </p:nvSpPr>
            <p:spPr>
              <a:xfrm>
                <a:off x="4423881" y="5375774"/>
                <a:ext cx="7016278" cy="276999"/>
              </a:xfrm>
              <a:prstGeom prst="rect">
                <a:avLst/>
              </a:prstGeom>
              <a:blipFill>
                <a:blip r:embed="rId4"/>
                <a:stretch>
                  <a:fillRect l="-1911" t="-28889" r="-1303" b="-51111"/>
                </a:stretch>
              </a:blipFill>
            </p:spPr>
            <p:txBody>
              <a:bodyPr/>
              <a:lstStyle/>
              <a:p>
                <a:r>
                  <a:rPr lang="en-AU">
                    <a:noFill/>
                  </a:rPr>
                  <a:t> </a:t>
                </a:r>
              </a:p>
            </p:txBody>
          </p:sp>
        </mc:Fallback>
      </mc:AlternateContent>
    </p:spTree>
    <p:extLst>
      <p:ext uri="{BB962C8B-B14F-4D97-AF65-F5344CB8AC3E}">
        <p14:creationId xmlns:p14="http://schemas.microsoft.com/office/powerpoint/2010/main" val="1756227359"/>
      </p:ext>
    </p:extLst>
  </p:cSld>
  <p:clrMapOvr>
    <a:masterClrMapping/>
  </p:clrMapOvr>
</p:sld>
</file>

<file path=ppt/theme/theme1.xml><?xml version="1.0" encoding="utf-8"?>
<a:theme xmlns:a="http://schemas.openxmlformats.org/drawingml/2006/main" name="Office Theme">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x9v1.1_Arial.potx" id="{7AF85D01-0D98-4808-B308-5C979518732A}" vid="{E54996E4-9D1B-435E-8F90-66B0ECAA79A2}"/>
    </a:ext>
  </a:extLst>
</a:theme>
</file>

<file path=ppt/theme/theme2.xml><?xml version="1.0" encoding="utf-8"?>
<a:theme xmlns:a="http://schemas.openxmlformats.org/drawingml/2006/main" name="1_Custom Design">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x9v1.1_Arial.potx" id="{7AF85D01-0D98-4808-B308-5C979518732A}" vid="{4AE740AE-78B2-4FA8-91B8-C742AEB9CD4D}"/>
    </a:ext>
  </a:extLst>
</a:theme>
</file>

<file path=ppt/theme/theme3.xml><?xml version="1.0" encoding="utf-8"?>
<a:theme xmlns:a="http://schemas.openxmlformats.org/drawingml/2006/main" name="2_Custom Design">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x9v1.1_Arial.potx" id="{7AF85D01-0D98-4808-B308-5C979518732A}" vid="{E68BFF85-257F-45DE-A0EB-FC659307857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9B711E59A6154FA539DA48A2E56157" ma:contentTypeVersion="13" ma:contentTypeDescription="Create a new document." ma:contentTypeScope="" ma:versionID="4845211a1ac040e98c817d3310ebf3b0">
  <xsd:schema xmlns:xsd="http://www.w3.org/2001/XMLSchema" xmlns:xs="http://www.w3.org/2001/XMLSchema" xmlns:p="http://schemas.microsoft.com/office/2006/metadata/properties" xmlns:ns3="a31a2626-f4b2-4859-81a8-beb0357dea94" xmlns:ns4="b29ae9da-7d5b-46a2-9220-609a5ee4a5ab" targetNamespace="http://schemas.microsoft.com/office/2006/metadata/properties" ma:root="true" ma:fieldsID="94a2ea204a4fece05353bda88410d717" ns3:_="" ns4:_="">
    <xsd:import namespace="a31a2626-f4b2-4859-81a8-beb0357dea94"/>
    <xsd:import namespace="b29ae9da-7d5b-46a2-9220-609a5ee4a5a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DateTaken" minOccurs="0"/>
                <xsd:element ref="ns4:MediaServiceAutoTags" minOccurs="0"/>
                <xsd:element ref="ns4:MediaServiceGenerationTime" minOccurs="0"/>
                <xsd:element ref="ns4:MediaServiceEventHashCode" minOccurs="0"/>
                <xsd:element ref="ns4:MediaServiceOCR"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1a2626-f4b2-4859-81a8-beb0357dea9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9ae9da-7d5b-46a2-9220-609a5ee4a5a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E65B17E-0F93-4BF9-AABA-92F4492A7900}">
  <ds:schemaRefs>
    <ds:schemaRef ds:uri="a31a2626-f4b2-4859-81a8-beb0357dea94"/>
    <ds:schemaRef ds:uri="b29ae9da-7d5b-46a2-9220-609a5ee4a5a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F350F64-617E-4C2B-A176-4A64B6613CBC}">
  <ds:schemaRefs>
    <ds:schemaRef ds:uri="http://schemas.microsoft.com/sharepoint/v3/contenttype/forms"/>
  </ds:schemaRefs>
</ds:datastoreItem>
</file>

<file path=customXml/itemProps3.xml><?xml version="1.0" encoding="utf-8"?>
<ds:datastoreItem xmlns:ds="http://schemas.openxmlformats.org/officeDocument/2006/customXml" ds:itemID="{7AE373EC-B538-4F05-BB00-BF64B96EA010}">
  <ds:schemaRefs>
    <ds:schemaRef ds:uri="http://schemas.openxmlformats.org/package/2006/metadata/core-properties"/>
    <ds:schemaRef ds:uri="http://schemas.microsoft.com/office/2006/documentManagement/types"/>
    <ds:schemaRef ds:uri="b29ae9da-7d5b-46a2-9220-609a5ee4a5ab"/>
    <ds:schemaRef ds:uri="http://purl.org/dc/elements/1.1/"/>
    <ds:schemaRef ds:uri="http://schemas.microsoft.com/office/infopath/2007/PartnerControls"/>
    <ds:schemaRef ds:uri="http://www.w3.org/XML/1998/namespace"/>
    <ds:schemaRef ds:uri="http://schemas.microsoft.com/office/2006/metadata/properties"/>
    <ds:schemaRef ds:uri="a31a2626-f4b2-4859-81a8-beb0357dea94"/>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16x9v1.1_Arial</Template>
  <TotalTime>1332</TotalTime>
  <Words>1196</Words>
  <Application>Microsoft Office PowerPoint</Application>
  <PresentationFormat>Widescreen</PresentationFormat>
  <Paragraphs>266</Paragraphs>
  <Slides>30</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30</vt:i4>
      </vt:variant>
    </vt:vector>
  </HeadingPairs>
  <TitlesOfParts>
    <vt:vector size="37" baseType="lpstr">
      <vt:lpstr>Arial</vt:lpstr>
      <vt:lpstr>Calibri</vt:lpstr>
      <vt:lpstr>Cambria Math</vt:lpstr>
      <vt:lpstr>Wingdings</vt:lpstr>
      <vt:lpstr>Office Theme</vt:lpstr>
      <vt:lpstr>1_Custom Design</vt:lpstr>
      <vt:lpstr>2_Custom Design</vt:lpstr>
      <vt:lpstr>Forward Kinematics!</vt:lpstr>
      <vt:lpstr>Content</vt:lpstr>
      <vt:lpstr>What is the DH Matrix?</vt:lpstr>
      <vt:lpstr>DH Matrix continued.</vt:lpstr>
      <vt:lpstr>DH Matrix Continued.</vt:lpstr>
      <vt:lpstr>RVC Toolbox Example.</vt:lpstr>
      <vt:lpstr>RVC Toolbox Example</vt:lpstr>
      <vt:lpstr>RVC Toolbox Example</vt:lpstr>
      <vt:lpstr>RVC Toolbox Example:  What if we want to add an end effector?</vt:lpstr>
      <vt:lpstr>RVC Toolbox Example:  What if we want to add an end effector?</vt:lpstr>
      <vt:lpstr>RVC Toolbox Example:  What about a SCARA Robot?</vt:lpstr>
      <vt:lpstr>RVC Toolbox Example:  What about a SCARA Robot?</vt:lpstr>
      <vt:lpstr>RVC Toolbox Example:  What about a SCARA Robot?</vt:lpstr>
      <vt:lpstr>RVC Toolbox Example:  What about a SCARA Robot?</vt:lpstr>
      <vt:lpstr>RVC Toolbox Example:  What about a SCARA Robot?</vt:lpstr>
      <vt:lpstr>RVC Toolbox Example:  What about a SCARA Robot?</vt:lpstr>
      <vt:lpstr>Calculating Forward Kinematics!</vt:lpstr>
      <vt:lpstr>Forward Kinematics Manual Calculation:</vt:lpstr>
      <vt:lpstr>Forward Kinematics Manual Calculation Continued.</vt:lpstr>
      <vt:lpstr>Forward Kinematics Manual Calculation Continued.</vt:lpstr>
      <vt:lpstr>Forward Kinematics Manual Calculation Continued.</vt:lpstr>
      <vt:lpstr>Forward Kinematics Manual Calculation Continued.</vt:lpstr>
      <vt:lpstr>Forward Kinematics Manual Calculation! Now lets do it!</vt:lpstr>
      <vt:lpstr>Forward Kinematics Manual Calculation! Now lets do it!</vt:lpstr>
      <vt:lpstr>But is that actually our final solution?       Well…not really.</vt:lpstr>
      <vt:lpstr>Forward Kinematics Manual Calculation! Now lets do it!</vt:lpstr>
      <vt:lpstr>Calculating Forward Kinematics!</vt:lpstr>
      <vt:lpstr>Calculating Forward Kinematics!</vt:lpstr>
      <vt:lpstr>Calculating Forward Kinematics! The plot!</vt:lpstr>
      <vt:lpstr>Accessing the angle, offset, length and twist information from the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Raghav Hariharan</dc:creator>
  <cp:lastModifiedBy>Raghav Hariharan</cp:lastModifiedBy>
  <cp:revision>284</cp:revision>
  <dcterms:created xsi:type="dcterms:W3CDTF">2022-03-02T22:13:47Z</dcterms:created>
  <dcterms:modified xsi:type="dcterms:W3CDTF">2022-06-23T04:21:33Z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0x010100979B711E59A6154FA539DA48A2E56157</vt:lpwstr>
  </property>
</Properties>
</file>